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6" r:id="rId2"/>
    <p:sldMasterId id="2147483730" r:id="rId3"/>
    <p:sldMasterId id="2147483772" r:id="rId4"/>
  </p:sldMasterIdLst>
  <p:notesMasterIdLst>
    <p:notesMasterId r:id="rId51"/>
  </p:notesMasterIdLst>
  <p:sldIdLst>
    <p:sldId id="399" r:id="rId5"/>
    <p:sldId id="405" r:id="rId6"/>
    <p:sldId id="403" r:id="rId7"/>
    <p:sldId id="584" r:id="rId8"/>
    <p:sldId id="396" r:id="rId9"/>
    <p:sldId id="416" r:id="rId10"/>
    <p:sldId id="397" r:id="rId11"/>
    <p:sldId id="408" r:id="rId12"/>
    <p:sldId id="409" r:id="rId13"/>
    <p:sldId id="406" r:id="rId14"/>
    <p:sldId id="407" r:id="rId15"/>
    <p:sldId id="580" r:id="rId16"/>
    <p:sldId id="579" r:id="rId17"/>
    <p:sldId id="410" r:id="rId18"/>
    <p:sldId id="415" r:id="rId19"/>
    <p:sldId id="574" r:id="rId20"/>
    <p:sldId id="575" r:id="rId21"/>
    <p:sldId id="576" r:id="rId22"/>
    <p:sldId id="577" r:id="rId23"/>
    <p:sldId id="578" r:id="rId24"/>
    <p:sldId id="585" r:id="rId25"/>
    <p:sldId id="581" r:id="rId26"/>
    <p:sldId id="563" r:id="rId27"/>
    <p:sldId id="565" r:id="rId28"/>
    <p:sldId id="335" r:id="rId29"/>
    <p:sldId id="324" r:id="rId30"/>
    <p:sldId id="566" r:id="rId31"/>
    <p:sldId id="567" r:id="rId32"/>
    <p:sldId id="586" r:id="rId33"/>
    <p:sldId id="564" r:id="rId34"/>
    <p:sldId id="568" r:id="rId35"/>
    <p:sldId id="569" r:id="rId36"/>
    <p:sldId id="570" r:id="rId37"/>
    <p:sldId id="571" r:id="rId38"/>
    <p:sldId id="572" r:id="rId39"/>
    <p:sldId id="421" r:id="rId40"/>
    <p:sldId id="423" r:id="rId41"/>
    <p:sldId id="573" r:id="rId42"/>
    <p:sldId id="411" r:id="rId43"/>
    <p:sldId id="413" r:id="rId44"/>
    <p:sldId id="582" r:id="rId45"/>
    <p:sldId id="589" r:id="rId46"/>
    <p:sldId id="414" r:id="rId47"/>
    <p:sldId id="417" r:id="rId48"/>
    <p:sldId id="588" r:id="rId49"/>
    <p:sldId id="587" r:id="rId50"/>
  </p:sldIdLst>
  <p:sldSz cx="12192000" cy="6858000"/>
  <p:notesSz cx="6858000" cy="9144000"/>
  <p:defaultTextStyle>
    <a:defPPr>
      <a:defRPr lang="es-CO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ez Caicedo" initials="VC" lastIdx="1" clrIdx="0">
    <p:extLst>
      <p:ext uri="{19B8F6BF-5375-455C-9EA6-DF929625EA0E}">
        <p15:presenceInfo xmlns:p15="http://schemas.microsoft.com/office/powerpoint/2012/main" userId="fd295b7fca6855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2B"/>
    <a:srgbClr val="FFD954"/>
    <a:srgbClr val="006B3B"/>
    <a:srgbClr val="008F4F"/>
    <a:srgbClr val="E6E6E6"/>
    <a:srgbClr val="038C4A"/>
    <a:srgbClr val="FED141"/>
    <a:srgbClr val="00843D"/>
    <a:srgbClr val="CC0000"/>
    <a:srgbClr val="289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>
        <p:scale>
          <a:sx n="62" d="100"/>
          <a:sy n="62" d="100"/>
        </p:scale>
        <p:origin x="786" y="210"/>
      </p:cViewPr>
      <p:guideLst>
        <p:guide orient="horz" pos="284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E8F5-26AF-46C1-9707-2878EFFF3B50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1475-AF1B-4371-B89C-C8B4751B22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095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38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89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40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871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0042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122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618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22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30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0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496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92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928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928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66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73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712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36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162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0"/>
            <a:ext cx="1218838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39352" y="260648"/>
            <a:ext cx="8544949" cy="1056117"/>
          </a:xfrm>
        </p:spPr>
        <p:txBody>
          <a:bodyPr>
            <a:noAutofit/>
          </a:bodyPr>
          <a:lstStyle>
            <a:lvl1pPr algn="l">
              <a:defRPr sz="43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1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 descr="ARL-0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18" y="260674"/>
            <a:ext cx="8462729" cy="947705"/>
          </a:xfrm>
        </p:spPr>
        <p:txBody>
          <a:bodyPr anchor="t"/>
          <a:lstStyle>
            <a:lvl1pPr algn="l">
              <a:defRPr sz="3200" b="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1412779"/>
            <a:ext cx="6815667" cy="471338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99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 descr="INSTITUCIONAL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0"/>
            <a:ext cx="12180721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7982677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7982677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8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 descr="INSTITUCIONAL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12180721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99724" y="164637"/>
            <a:ext cx="8256917" cy="960107"/>
          </a:xfrm>
        </p:spPr>
        <p:txBody>
          <a:bodyPr anchor="t"/>
          <a:lstStyle>
            <a:lvl1pPr algn="l">
              <a:defRPr sz="43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3"/>
          </p:nvPr>
        </p:nvSpPr>
        <p:spPr>
          <a:xfrm>
            <a:off x="3600451" y="1317510"/>
            <a:ext cx="8257116" cy="46077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4160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 descr="ARL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307295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7245" y="28575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58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 descr="INSTITUCIONAL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8" y="0"/>
            <a:ext cx="1220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 descr="ARL-0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372" y="274639"/>
            <a:ext cx="11151029" cy="94611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431371" y="1317724"/>
            <a:ext cx="5472608" cy="43201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4"/>
          </p:nvPr>
        </p:nvSpPr>
        <p:spPr>
          <a:xfrm>
            <a:off x="6096000" y="1316778"/>
            <a:ext cx="5471584" cy="43222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628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STITUCIONAL-0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12180721" cy="6858000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31371" y="3236979"/>
            <a:ext cx="2592288" cy="1143000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87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515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 descr="INSTITUCIONAL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36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 descr="ARL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3482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624430" y="1604436"/>
            <a:ext cx="10943167" cy="4512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253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97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"/>
            <a:ext cx="12192000" cy="6856507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0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77" y="2404561"/>
            <a:ext cx="7768959" cy="1646303"/>
          </a:xfrm>
        </p:spPr>
        <p:txBody>
          <a:bodyPr anchor="b">
            <a:noAutofit/>
          </a:bodyPr>
          <a:lstStyle>
            <a:lvl1pPr algn="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77" y="4050836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0DC-AFB5-42F4-A814-A7563D3DD4F6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E68-CB46-4A2A-8EDB-A3137221E03D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2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2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0"/>
            <a:ext cx="1218838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39352" y="260648"/>
            <a:ext cx="8544949" cy="1056117"/>
          </a:xfrm>
        </p:spPr>
        <p:txBody>
          <a:bodyPr>
            <a:noAutofit/>
          </a:bodyPr>
          <a:lstStyle>
            <a:lvl1pPr algn="l">
              <a:defRPr sz="43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38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 descr="ARL-0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10" y="260666"/>
            <a:ext cx="8462729" cy="947705"/>
          </a:xfrm>
        </p:spPr>
        <p:txBody>
          <a:bodyPr anchor="t"/>
          <a:lstStyle>
            <a:lvl1pPr algn="l">
              <a:defRPr sz="3200" b="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1412779"/>
            <a:ext cx="6815667" cy="471338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7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 descr="INSTITUCIONAL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0"/>
            <a:ext cx="12180721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7982677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7982677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57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 descr="INSTITUCIONAL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0721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99724" y="164637"/>
            <a:ext cx="8256917" cy="960107"/>
          </a:xfrm>
        </p:spPr>
        <p:txBody>
          <a:bodyPr anchor="t"/>
          <a:lstStyle>
            <a:lvl1pPr algn="l">
              <a:defRPr sz="43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3"/>
          </p:nvPr>
        </p:nvSpPr>
        <p:spPr>
          <a:xfrm>
            <a:off x="3600451" y="1317502"/>
            <a:ext cx="8257116" cy="46077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502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141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 descr="ARL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307295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7245" y="28575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22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 descr="INSTITUCIONAL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8" y="0"/>
            <a:ext cx="1220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8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 descr="ARL-0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372" y="274639"/>
            <a:ext cx="11151029" cy="94611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431371" y="1317724"/>
            <a:ext cx="5472608" cy="43201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4"/>
          </p:nvPr>
        </p:nvSpPr>
        <p:spPr>
          <a:xfrm>
            <a:off x="6096000" y="1316770"/>
            <a:ext cx="5471584" cy="43222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4860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STITUCIONAL-0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0721" cy="6858000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31371" y="3236979"/>
            <a:ext cx="2592288" cy="1143000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701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 descr="INSTITUCIONAL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41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 descr="ARL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3482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624422" y="1604436"/>
            <a:ext cx="10943167" cy="4512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527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5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"/>
            <a:ext cx="12192000" cy="6856507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87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9" y="2404553"/>
            <a:ext cx="7768959" cy="1646303"/>
          </a:xfrm>
        </p:spPr>
        <p:txBody>
          <a:bodyPr anchor="b">
            <a:noAutofit/>
          </a:bodyPr>
          <a:lstStyle>
            <a:lvl1pPr algn="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9" y="4050836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0DC-AFB5-42F4-A814-A7563D3DD4F6}" type="datetimeFigureOut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23/07/2020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E68-CB46-4A2A-8EDB-A3137221E03D}" type="slidenum">
              <a:rPr lang="es-CO" smtClean="0">
                <a:solidFill>
                  <a:srgbClr val="006839">
                    <a:tint val="75000"/>
                  </a:srgbClr>
                </a:solidFill>
              </a:rPr>
              <a:pPr/>
              <a:t>‹Nº›</a:t>
            </a:fld>
            <a:endParaRPr lang="es-CO">
              <a:solidFill>
                <a:srgbClr val="0068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67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imagen" type="objTx">
  <p:cSld name="Título e image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ARL-0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609610" y="260649"/>
            <a:ext cx="8462729" cy="94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66733" y="1412782"/>
            <a:ext cx="6815667" cy="471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06390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667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667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667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609613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Font typeface="Arial"/>
              <a:buNone/>
              <a:defRPr sz="2400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38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9767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 2">
  <p:cSld name="Título y contenido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 descr="INSTITUCIONAL-0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3599723" y="164641"/>
            <a:ext cx="8256917" cy="96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3600454" y="1317498"/>
            <a:ext cx="8257116" cy="460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059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 descr="ARL-0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3072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67245" y="28575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88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ción 1">
  <p:cSld name="Transición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 descr="INSTITUCIONAL-0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90" y="0"/>
            <a:ext cx="1220159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036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ARL-0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31371" y="274639"/>
            <a:ext cx="11151029" cy="94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431371" y="1317724"/>
            <a:ext cx="5472608" cy="432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6096000" y="1316772"/>
            <a:ext cx="5471584" cy="432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23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462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>
  <p:cSld name="Só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 descr="INSTITUCIONAL-08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31371" y="3236979"/>
            <a:ext cx="25922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881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ción 2">
  <p:cSld name="Transición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0" descr="INSTITUCIONAL-0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" y="0"/>
            <a:ext cx="1218072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442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1" descr="ARL-0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3348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624429" y="1604436"/>
            <a:ext cx="10943167" cy="451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16550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132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1219170" lvl="1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2pPr>
            <a:lvl3pPr marL="1828754" lvl="2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3pPr>
            <a:lvl4pPr marL="2438339" lvl="3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marL="3047924" lvl="4" indent="-491054" algn="l">
              <a:spcBef>
                <a:spcPts val="587"/>
              </a:spcBef>
              <a:spcAft>
                <a:spcPts val="0"/>
              </a:spcAft>
              <a:buClr>
                <a:schemeClr val="lt1"/>
              </a:buClr>
              <a:buSzPts val="2200"/>
              <a:buChar char="»"/>
              <a:defRPr>
                <a:solidFill>
                  <a:schemeClr val="lt1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20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1">
  <p:cSld name="Cierre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3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876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 2">
  <p:cSld name="Cierre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47"/>
            <a:ext cx="12192000" cy="685650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230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969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039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374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165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864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681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DF55-04D4-41B5-B7A9-61B155127219}" type="datetimeFigureOut">
              <a:rPr lang="es-CO" smtClean="0"/>
              <a:t>23/07/2020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23372-992D-4E49-A2D4-997041DF9E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22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4" rIns="91424" bIns="45714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4" tIns="45714" rIns="91424" bIns="45714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4" tIns="45714" rIns="91424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  <a:sym typeface="Helvetica Light"/>
              </a:rPr>
              <a:pPr defTabSz="1218930"/>
              <a:t>23/07/2020</a:t>
            </a:fld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4" tIns="45714" rIns="91424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4" tIns="45714" rIns="91424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  <a:sym typeface="Helvetica Light"/>
              </a:rPr>
              <a:pPr defTabSz="1218930"/>
              <a:t>‹Nº›</a:t>
            </a:fld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837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86" r:id="rId14"/>
  </p:sldLayoutIdLst>
  <p:txStyles>
    <p:titleStyle>
      <a:lvl1pPr algn="ctr" defTabSz="121893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5" indent="-457095" algn="l" defTabSz="1218930" rtl="0" eaLnBrk="1" latinLnBrk="0" hangingPunct="1">
        <a:spcBef>
          <a:spcPct val="20000"/>
        </a:spcBef>
        <a:buSzPct val="60000"/>
        <a:buFontTx/>
        <a:buBlip>
          <a:blip r:embed="rId16"/>
        </a:buBlip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990382" indent="-380916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659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2"/>
          </a:solidFill>
          <a:latin typeface="+mn-lt"/>
          <a:ea typeface="+mn-ea"/>
          <a:cs typeface="+mn-cs"/>
        </a:defRPr>
      </a:lvl3pPr>
      <a:lvl4pPr marL="2133120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2"/>
          </a:solidFill>
          <a:latin typeface="+mn-lt"/>
          <a:ea typeface="+mn-ea"/>
          <a:cs typeface="+mn-cs"/>
        </a:defRPr>
      </a:lvl4pPr>
      <a:lvl5pPr marL="2742586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6D1E1E5B-B477-430F-BA49-372B1CEDCC3A}" type="datetimeFigureOut">
              <a:rPr lang="es-CO" smtClean="0">
                <a:solidFill>
                  <a:srgbClr val="006839">
                    <a:tint val="75000"/>
                  </a:srgbClr>
                </a:solidFill>
                <a:sym typeface="Helvetica Light"/>
              </a:rPr>
              <a:pPr defTabSz="1219110"/>
              <a:t>23/07/2020</a:t>
            </a:fld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5C315D80-E8A1-4DDB-A57C-E6AFBD064A91}" type="slidenum">
              <a:rPr lang="es-CO" smtClean="0">
                <a:solidFill>
                  <a:srgbClr val="006839">
                    <a:tint val="75000"/>
                  </a:srgbClr>
                </a:solidFill>
                <a:sym typeface="Helvetica Light"/>
              </a:rPr>
              <a:pPr defTabSz="1219110"/>
              <a:t>‹Nº›</a:t>
            </a:fld>
            <a:endParaRPr lang="es-CO">
              <a:solidFill>
                <a:srgbClr val="006839">
                  <a:tint val="75000"/>
                </a:srgbClr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346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defTabSz="121911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SzPct val="60000"/>
        <a:buFontTx/>
        <a:buBlip>
          <a:blip r:embed="rId15"/>
        </a:buBlip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2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2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242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9F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 kern="0"/>
              <a:pPr defTabSz="914400"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149466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12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55.jpeg"/><Relationship Id="rId5" Type="http://schemas.openxmlformats.org/officeDocument/2006/relationships/image" Target="../media/image52.jpeg"/><Relationship Id="rId10" Type="http://schemas.openxmlformats.org/officeDocument/2006/relationships/slide" Target="slide31.xml"/><Relationship Id="rId4" Type="http://schemas.openxmlformats.org/officeDocument/2006/relationships/slide" Target="slide16.xml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image" Target="../media/image65.png"/><Relationship Id="rId26" Type="http://schemas.openxmlformats.org/officeDocument/2006/relationships/slide" Target="slide42.xml"/><Relationship Id="rId3" Type="http://schemas.openxmlformats.org/officeDocument/2006/relationships/image" Target="../media/image37.png"/><Relationship Id="rId21" Type="http://schemas.microsoft.com/office/2007/relationships/hdphoto" Target="../media/hdphoto14.wdp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12.wdp"/><Relationship Id="rId25" Type="http://schemas.openxmlformats.org/officeDocument/2006/relationships/slide" Target="slide4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11" Type="http://schemas.microsoft.com/office/2007/relationships/hdphoto" Target="../media/hdphoto9.wdp"/><Relationship Id="rId24" Type="http://schemas.openxmlformats.org/officeDocument/2006/relationships/slide" Target="slide43.xml"/><Relationship Id="rId5" Type="http://schemas.microsoft.com/office/2007/relationships/hdphoto" Target="../media/hdphoto7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microsoft.com/office/2007/relationships/hdphoto" Target="../media/hdphoto13.wdp"/><Relationship Id="rId4" Type="http://schemas.openxmlformats.org/officeDocument/2006/relationships/image" Target="../media/image57.png"/><Relationship Id="rId9" Type="http://schemas.microsoft.com/office/2007/relationships/hdphoto" Target="../media/hdphoto8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slide" Target="slide3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image" Target="../media/image18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image" Target="../media/image65.png"/><Relationship Id="rId26" Type="http://schemas.openxmlformats.org/officeDocument/2006/relationships/slide" Target="slide42.xml"/><Relationship Id="rId3" Type="http://schemas.openxmlformats.org/officeDocument/2006/relationships/image" Target="../media/image37.png"/><Relationship Id="rId21" Type="http://schemas.microsoft.com/office/2007/relationships/hdphoto" Target="../media/hdphoto14.wdp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12.wdp"/><Relationship Id="rId25" Type="http://schemas.openxmlformats.org/officeDocument/2006/relationships/slide" Target="slide4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11" Type="http://schemas.microsoft.com/office/2007/relationships/hdphoto" Target="../media/hdphoto9.wdp"/><Relationship Id="rId24" Type="http://schemas.openxmlformats.org/officeDocument/2006/relationships/slide" Target="slide43.xml"/><Relationship Id="rId5" Type="http://schemas.microsoft.com/office/2007/relationships/hdphoto" Target="../media/hdphoto7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microsoft.com/office/2007/relationships/hdphoto" Target="../media/hdphoto13.wdp"/><Relationship Id="rId4" Type="http://schemas.openxmlformats.org/officeDocument/2006/relationships/image" Target="../media/image57.png"/><Relationship Id="rId9" Type="http://schemas.microsoft.com/office/2007/relationships/hdphoto" Target="../media/hdphoto8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slide" Target="slide3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10.xml"/><Relationship Id="rId5" Type="http://schemas.openxmlformats.org/officeDocument/2006/relationships/image" Target="../media/image52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image" Target="../media/image65.png"/><Relationship Id="rId26" Type="http://schemas.openxmlformats.org/officeDocument/2006/relationships/slide" Target="slide42.xml"/><Relationship Id="rId3" Type="http://schemas.openxmlformats.org/officeDocument/2006/relationships/image" Target="../media/image37.png"/><Relationship Id="rId21" Type="http://schemas.microsoft.com/office/2007/relationships/hdphoto" Target="../media/hdphoto14.wdp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12.wdp"/><Relationship Id="rId25" Type="http://schemas.openxmlformats.org/officeDocument/2006/relationships/slide" Target="slide4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microsoft.com/office/2007/relationships/hdphoto" Target="../media/hdphoto9.wdp"/><Relationship Id="rId24" Type="http://schemas.openxmlformats.org/officeDocument/2006/relationships/slide" Target="slide43.xml"/><Relationship Id="rId5" Type="http://schemas.microsoft.com/office/2007/relationships/hdphoto" Target="../media/hdphoto7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microsoft.com/office/2007/relationships/hdphoto" Target="../media/hdphoto13.wdp"/><Relationship Id="rId4" Type="http://schemas.openxmlformats.org/officeDocument/2006/relationships/image" Target="../media/image57.png"/><Relationship Id="rId9" Type="http://schemas.microsoft.com/office/2007/relationships/hdphoto" Target="../media/hdphoto8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18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81.png"/><Relationship Id="rId9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10.xml"/><Relationship Id="rId5" Type="http://schemas.openxmlformats.org/officeDocument/2006/relationships/image" Target="../media/image55.jpe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7.png"/><Relationship Id="rId7" Type="http://schemas.microsoft.com/office/2007/relationships/hdphoto" Target="../media/hdphoto1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11" Type="http://schemas.openxmlformats.org/officeDocument/2006/relationships/image" Target="../media/image87.png"/><Relationship Id="rId5" Type="http://schemas.microsoft.com/office/2007/relationships/hdphoto" Target="../media/hdphoto17.wdp"/><Relationship Id="rId10" Type="http://schemas.microsoft.com/office/2007/relationships/hdphoto" Target="../media/hdphoto18.wdp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15.wdp"/><Relationship Id="rId3" Type="http://schemas.openxmlformats.org/officeDocument/2006/relationships/image" Target="../media/image37.png"/><Relationship Id="rId7" Type="http://schemas.microsoft.com/office/2007/relationships/hdphoto" Target="../media/hdphoto20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9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3.wdp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microsoft.com/office/2007/relationships/hdphoto" Target="../media/hdphoto21.wdp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2543B885-14F8-4C1A-86C0-F939720B7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27488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elogramo 5">
            <a:extLst>
              <a:ext uri="{FF2B5EF4-FFF2-40B4-BE49-F238E27FC236}">
                <a16:creationId xmlns:a16="http://schemas.microsoft.com/office/drawing/2014/main" id="{A26C3C2C-2F5F-4329-9126-D89894930753}"/>
              </a:ext>
            </a:extLst>
          </p:cNvPr>
          <p:cNvSpPr/>
          <p:nvPr/>
        </p:nvSpPr>
        <p:spPr>
          <a:xfrm>
            <a:off x="6673845" y="2725285"/>
            <a:ext cx="4513943" cy="74022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PROTECCIÓN FAMILIAR</a:t>
            </a:r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8653A407-214F-42FA-A07A-6E9611F500E6}"/>
              </a:ext>
            </a:extLst>
          </p:cNvPr>
          <p:cNvSpPr/>
          <p:nvPr/>
        </p:nvSpPr>
        <p:spPr>
          <a:xfrm>
            <a:off x="6494938" y="3465513"/>
            <a:ext cx="5128791" cy="740228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SEGURO VIDA INDIVIDUAL</a:t>
            </a:r>
          </a:p>
        </p:txBody>
      </p:sp>
      <p:pic>
        <p:nvPicPr>
          <p:cNvPr id="1026" name="Picture 2" descr="Carte blanche : et si on cédait au virus de l'humour ? &lt; Le Ligueur">
            <a:extLst>
              <a:ext uri="{FF2B5EF4-FFF2-40B4-BE49-F238E27FC236}">
                <a16:creationId xmlns:a16="http://schemas.microsoft.com/office/drawing/2014/main" id="{9FE584C8-4085-4E39-851B-F6CB2C201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/>
          <a:stretch/>
        </p:blipFill>
        <p:spPr bwMode="auto">
          <a:xfrm>
            <a:off x="108187" y="0"/>
            <a:ext cx="7608707" cy="6922001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97;p15">
            <a:extLst>
              <a:ext uri="{FF2B5EF4-FFF2-40B4-BE49-F238E27FC236}">
                <a16:creationId xmlns:a16="http://schemas.microsoft.com/office/drawing/2014/main" id="{9F3BDF4B-8453-4576-A041-5547B7246F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1707" y="5456431"/>
            <a:ext cx="2421267" cy="762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71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E798EBAA-B8B0-41AF-9D6A-485AE3F7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aralelogramo 15">
            <a:extLst>
              <a:ext uri="{FF2B5EF4-FFF2-40B4-BE49-F238E27FC236}">
                <a16:creationId xmlns:a16="http://schemas.microsoft.com/office/drawing/2014/main" id="{CA2BA649-E20E-490A-A0CF-DFC65EBA69BC}"/>
              </a:ext>
            </a:extLst>
          </p:cNvPr>
          <p:cNvSpPr/>
          <p:nvPr/>
        </p:nvSpPr>
        <p:spPr>
          <a:xfrm>
            <a:off x="-520774" y="564883"/>
            <a:ext cx="7539412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Google Shape;130;p17">
            <a:extLst>
              <a:ext uri="{FF2B5EF4-FFF2-40B4-BE49-F238E27FC236}">
                <a16:creationId xmlns:a16="http://schemas.microsoft.com/office/drawing/2014/main" id="{23AB31AB-933F-4928-945A-243BFE5AFB20}"/>
              </a:ext>
            </a:extLst>
          </p:cNvPr>
          <p:cNvSpPr txBox="1"/>
          <p:nvPr/>
        </p:nvSpPr>
        <p:spPr>
          <a:xfrm>
            <a:off x="203379" y="564883"/>
            <a:ext cx="6493983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s-CO" sz="48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NUESTRO PORTAFOLIO</a:t>
            </a:r>
            <a:endParaRPr sz="48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170" name="Picture 2" descr="Díky koronaviru objevil po letech svoji rodinu! Dojemný příběh ...">
            <a:hlinkClick r:id="rId4" action="ppaction://hlinksldjump"/>
            <a:extLst>
              <a:ext uri="{FF2B5EF4-FFF2-40B4-BE49-F238E27FC236}">
                <a16:creationId xmlns:a16="http://schemas.microsoft.com/office/drawing/2014/main" id="{107305B7-2C4A-4DE1-BEAC-E0555057D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9620"/>
          <a:stretch/>
        </p:blipFill>
        <p:spPr bwMode="auto">
          <a:xfrm>
            <a:off x="3448285" y="2671108"/>
            <a:ext cx="2425680" cy="24300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ips to Improve Indoor Air Quality">
            <a:hlinkClick r:id="rId6" action="ppaction://hlinksldjump"/>
            <a:extLst>
              <a:ext uri="{FF2B5EF4-FFF2-40B4-BE49-F238E27FC236}">
                <a16:creationId xmlns:a16="http://schemas.microsoft.com/office/drawing/2014/main" id="{70993A8A-99A4-4C61-BF85-BE7FCA390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r="27556"/>
          <a:stretch/>
        </p:blipFill>
        <p:spPr bwMode="auto">
          <a:xfrm>
            <a:off x="623842" y="2671107"/>
            <a:ext cx="2425680" cy="24300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c. Russia — журнал о бизнесе и технологиях">
            <a:hlinkClick r:id="rId8" action="ppaction://hlinksldjump"/>
            <a:extLst>
              <a:ext uri="{FF2B5EF4-FFF2-40B4-BE49-F238E27FC236}">
                <a16:creationId xmlns:a16="http://schemas.microsoft.com/office/drawing/2014/main" id="{029E3987-A005-4ACA-A6B7-04862A29C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10760"/>
          <a:stretch/>
        </p:blipFill>
        <p:spPr bwMode="auto">
          <a:xfrm>
            <a:off x="6272728" y="2671107"/>
            <a:ext cx="2428285" cy="24300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andlord Insurance | First National Byron Bay">
            <a:hlinkClick r:id="rId10" action="ppaction://hlinksldjump"/>
            <a:extLst>
              <a:ext uri="{FF2B5EF4-FFF2-40B4-BE49-F238E27FC236}">
                <a16:creationId xmlns:a16="http://schemas.microsoft.com/office/drawing/2014/main" id="{FF6E21A5-28CE-49C6-B7B1-F36404082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15538"/>
          <a:stretch/>
        </p:blipFill>
        <p:spPr bwMode="auto">
          <a:xfrm>
            <a:off x="9097171" y="2671890"/>
            <a:ext cx="2429276" cy="2429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DB42E8-6DA0-4271-A1AF-8F195BB3BDAB}"/>
              </a:ext>
            </a:extLst>
          </p:cNvPr>
          <p:cNvSpPr/>
          <p:nvPr/>
        </p:nvSpPr>
        <p:spPr>
          <a:xfrm>
            <a:off x="623842" y="5256919"/>
            <a:ext cx="2425680" cy="585999"/>
          </a:xfrm>
          <a:prstGeom prst="rect">
            <a:avLst/>
          </a:prstGeom>
          <a:noFill/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Sostenimiento familiar</a:t>
            </a:r>
          </a:p>
        </p:txBody>
      </p:sp>
      <p:sp>
        <p:nvSpPr>
          <p:cNvPr id="24" name="Rectángulo 23">
            <a:hlinkClick r:id="rId4" action="ppaction://hlinksldjump"/>
            <a:extLst>
              <a:ext uri="{FF2B5EF4-FFF2-40B4-BE49-F238E27FC236}">
                <a16:creationId xmlns:a16="http://schemas.microsoft.com/office/drawing/2014/main" id="{47F1F030-F122-4426-BF31-3CCF58778D52}"/>
              </a:ext>
            </a:extLst>
          </p:cNvPr>
          <p:cNvSpPr/>
          <p:nvPr/>
        </p:nvSpPr>
        <p:spPr>
          <a:xfrm>
            <a:off x="3448285" y="5257126"/>
            <a:ext cx="2425680" cy="585999"/>
          </a:xfrm>
          <a:prstGeom prst="rect">
            <a:avLst/>
          </a:prstGeom>
          <a:noFill/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Brecha pensional</a:t>
            </a:r>
          </a:p>
        </p:txBody>
      </p:sp>
      <p:sp>
        <p:nvSpPr>
          <p:cNvPr id="36" name="Rectángulo 35">
            <a:hlinkClick r:id="rId8" action="ppaction://hlinksldjump"/>
            <a:extLst>
              <a:ext uri="{FF2B5EF4-FFF2-40B4-BE49-F238E27FC236}">
                <a16:creationId xmlns:a16="http://schemas.microsoft.com/office/drawing/2014/main" id="{985A1E87-D885-4F5F-9E9E-3FFF1601FF4E}"/>
              </a:ext>
            </a:extLst>
          </p:cNvPr>
          <p:cNvSpPr/>
          <p:nvPr/>
        </p:nvSpPr>
        <p:spPr>
          <a:xfrm>
            <a:off x="6276324" y="5256919"/>
            <a:ext cx="2425680" cy="585999"/>
          </a:xfrm>
          <a:prstGeom prst="rect">
            <a:avLst/>
          </a:prstGeom>
          <a:noFill/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Educación</a:t>
            </a:r>
          </a:p>
        </p:txBody>
      </p:sp>
      <p:sp>
        <p:nvSpPr>
          <p:cNvPr id="37" name="Rectángulo 36">
            <a:hlinkClick r:id="rId10" action="ppaction://hlinksldjump"/>
            <a:extLst>
              <a:ext uri="{FF2B5EF4-FFF2-40B4-BE49-F238E27FC236}">
                <a16:creationId xmlns:a16="http://schemas.microsoft.com/office/drawing/2014/main" id="{53232913-F44D-4A78-B42A-7378E8CCD244}"/>
              </a:ext>
            </a:extLst>
          </p:cNvPr>
          <p:cNvSpPr/>
          <p:nvPr/>
        </p:nvSpPr>
        <p:spPr>
          <a:xfrm>
            <a:off x="9104363" y="5256918"/>
            <a:ext cx="2425680" cy="585999"/>
          </a:xfrm>
          <a:prstGeom prst="rect">
            <a:avLst/>
          </a:prstGeom>
          <a:noFill/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Protección de créditos</a:t>
            </a:r>
          </a:p>
        </p:txBody>
      </p:sp>
      <p:sp>
        <p:nvSpPr>
          <p:cNvPr id="38" name="Paralelogramo 37">
            <a:extLst>
              <a:ext uri="{FF2B5EF4-FFF2-40B4-BE49-F238E27FC236}">
                <a16:creationId xmlns:a16="http://schemas.microsoft.com/office/drawing/2014/main" id="{D965F1F6-EED1-451D-B998-29BAAD1F5E4E}"/>
              </a:ext>
            </a:extLst>
          </p:cNvPr>
          <p:cNvSpPr/>
          <p:nvPr/>
        </p:nvSpPr>
        <p:spPr>
          <a:xfrm>
            <a:off x="-681335" y="1450275"/>
            <a:ext cx="4129620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ENFOCADOS EN:</a:t>
            </a:r>
          </a:p>
        </p:txBody>
      </p:sp>
      <p:pic>
        <p:nvPicPr>
          <p:cNvPr id="39" name="Google Shape;97;p15">
            <a:extLst>
              <a:ext uri="{FF2B5EF4-FFF2-40B4-BE49-F238E27FC236}">
                <a16:creationId xmlns:a16="http://schemas.microsoft.com/office/drawing/2014/main" id="{5FCC437D-12A9-4853-8893-67E4EAFBCDF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01891" y="642475"/>
            <a:ext cx="2324556" cy="72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40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ips to Improve Indoor Air Quality">
            <a:extLst>
              <a:ext uri="{FF2B5EF4-FFF2-40B4-BE49-F238E27FC236}">
                <a16:creationId xmlns:a16="http://schemas.microsoft.com/office/drawing/2014/main" id="{1317DAC1-7315-4966-9730-C01FC45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3"/>
          <a:stretch/>
        </p:blipFill>
        <p:spPr bwMode="auto">
          <a:xfrm>
            <a:off x="4887829" y="0"/>
            <a:ext cx="7304171" cy="6899343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652604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SOSTENIMIENTO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2122859" y="3465513"/>
            <a:ext cx="276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FAMILIAR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/>
          <p:nvPr/>
        </p:nvCxnSpPr>
        <p:spPr>
          <a:xfrm>
            <a:off x="688585" y="3881011"/>
            <a:ext cx="159741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4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518598" y="2485842"/>
            <a:ext cx="3870352" cy="1318635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CALIDAD DE VIDA DE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SU FAMILIA</a:t>
            </a:r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46768B05-FD30-46D5-9C2E-C2A75AE03F6C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Flecha: hacia arriba 34">
            <a:extLst>
              <a:ext uri="{FF2B5EF4-FFF2-40B4-BE49-F238E27FC236}">
                <a16:creationId xmlns:a16="http://schemas.microsoft.com/office/drawing/2014/main" id="{E98FACBF-9BBD-4FC4-86DA-25634B214C0F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D9F355-ED6A-44A5-A035-F1BB6728F6F0}"/>
              </a:ext>
            </a:extLst>
          </p:cNvPr>
          <p:cNvSpPr txBox="1"/>
          <p:nvPr/>
        </p:nvSpPr>
        <p:spPr>
          <a:xfrm>
            <a:off x="6596288" y="4971887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64B30FB-7054-4FC6-BC35-3E86B66337EC}"/>
              </a:ext>
            </a:extLst>
          </p:cNvPr>
          <p:cNvCxnSpPr/>
          <p:nvPr/>
        </p:nvCxnSpPr>
        <p:spPr>
          <a:xfrm>
            <a:off x="7338400" y="3147951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 CuadroTexto">
            <a:extLst>
              <a:ext uri="{FF2B5EF4-FFF2-40B4-BE49-F238E27FC236}">
                <a16:creationId xmlns:a16="http://schemas.microsoft.com/office/drawing/2014/main" id="{16D05FD0-AB48-4301-A5D1-D37856768ED0}"/>
              </a:ext>
            </a:extLst>
          </p:cNvPr>
          <p:cNvSpPr txBox="1"/>
          <p:nvPr/>
        </p:nvSpPr>
        <p:spPr>
          <a:xfrm>
            <a:off x="524473" y="3657126"/>
            <a:ext cx="3460328" cy="1121636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Hombre 45 años,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Ingresos mensuales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$ 3.500.000 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Gastos: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$ 2.500.000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Duración de la calidad de vida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10 años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BF766E2-01E6-4218-B6E5-36228013020C}"/>
              </a:ext>
            </a:extLst>
          </p:cNvPr>
          <p:cNvSpPr/>
          <p:nvPr/>
        </p:nvSpPr>
        <p:spPr>
          <a:xfrm>
            <a:off x="5131352" y="3193006"/>
            <a:ext cx="2118536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 algn="ctr"/>
            <a:endParaRPr lang="es-CO" sz="1600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E4F0AFB-7FEA-49BC-A541-72613FF56357}"/>
              </a:ext>
            </a:extLst>
          </p:cNvPr>
          <p:cNvSpPr/>
          <p:nvPr/>
        </p:nvSpPr>
        <p:spPr>
          <a:xfrm>
            <a:off x="5085638" y="3234679"/>
            <a:ext cx="2089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84138" algn="ctr"/>
            <a:r>
              <a:rPr lang="es-CO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Ingresos mensuales</a:t>
            </a:r>
          </a:p>
          <a:p>
            <a:pPr marL="182563" indent="84138" algn="ctr"/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$3.500.000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7C118A-9019-4D38-874B-B0124957AF2E}"/>
              </a:ext>
            </a:extLst>
          </p:cNvPr>
          <p:cNvSpPr/>
          <p:nvPr/>
        </p:nvSpPr>
        <p:spPr>
          <a:xfrm>
            <a:off x="5131352" y="3696344"/>
            <a:ext cx="2125414" cy="71960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Gastos de manutención</a:t>
            </a:r>
          </a:p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$2.500.000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EE61EB4-60CA-463F-92EA-9D8C4CCEA264}"/>
              </a:ext>
            </a:extLst>
          </p:cNvPr>
          <p:cNvSpPr/>
          <p:nvPr/>
        </p:nvSpPr>
        <p:spPr>
          <a:xfrm>
            <a:off x="7483559" y="3193006"/>
            <a:ext cx="4183965" cy="122294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O" sz="12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Gastos de manutención</a:t>
            </a:r>
          </a:p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$2.500.000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58CC698-4EBB-4BB8-808A-076662D59518}"/>
              </a:ext>
            </a:extLst>
          </p:cNvPr>
          <p:cNvSpPr txBox="1"/>
          <p:nvPr/>
        </p:nvSpPr>
        <p:spPr>
          <a:xfrm>
            <a:off x="8797926" y="4801497"/>
            <a:ext cx="1934549" cy="3692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DURANTE 10 AÑOS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B6D9959-8752-4105-A446-5C79D72D1B96}"/>
              </a:ext>
            </a:extLst>
          </p:cNvPr>
          <p:cNvSpPr/>
          <p:nvPr/>
        </p:nvSpPr>
        <p:spPr>
          <a:xfrm>
            <a:off x="7483559" y="3947222"/>
            <a:ext cx="4183964" cy="492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 algn="ctr"/>
            <a:r>
              <a:rPr lang="es-CO" sz="11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Ingresos mensuales</a:t>
            </a:r>
          </a:p>
          <a:p>
            <a:pPr marL="182563" indent="84138" algn="ctr"/>
            <a:r>
              <a:rPr lang="es-CO" sz="1100" b="1" dirty="0">
                <a:solidFill>
                  <a:srgbClr val="FFD954"/>
                </a:solidFill>
                <a:latin typeface="Arial Narrow" panose="020B0606020202030204" pitchFamily="34" charset="0"/>
              </a:rPr>
              <a:t>$ 1.500.000 o $ 0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58CB7C9-5E38-48CC-8B05-F24FAD553A1C}"/>
              </a:ext>
            </a:extLst>
          </p:cNvPr>
          <p:cNvSpPr txBox="1"/>
          <p:nvPr/>
        </p:nvSpPr>
        <p:spPr>
          <a:xfrm>
            <a:off x="7349551" y="5328977"/>
            <a:ext cx="1691902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Evento Fortuito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0B51B121-C9E8-4E07-BE4C-5D2B25D1EB69}"/>
              </a:ext>
            </a:extLst>
          </p:cNvPr>
          <p:cNvCxnSpPr>
            <a:cxnSpLocks/>
          </p:cNvCxnSpPr>
          <p:nvPr/>
        </p:nvCxnSpPr>
        <p:spPr>
          <a:xfrm>
            <a:off x="8195502" y="4390049"/>
            <a:ext cx="0" cy="839484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42 Forma libre">
            <a:extLst>
              <a:ext uri="{FF2B5EF4-FFF2-40B4-BE49-F238E27FC236}">
                <a16:creationId xmlns:a16="http://schemas.microsoft.com/office/drawing/2014/main" id="{2554E426-1BBC-478C-AE8B-ACA6CB58C6B4}"/>
              </a:ext>
            </a:extLst>
          </p:cNvPr>
          <p:cNvSpPr/>
          <p:nvPr/>
        </p:nvSpPr>
        <p:spPr>
          <a:xfrm>
            <a:off x="8144746" y="3193006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D79FA8F-7FD8-4CBB-9971-A7789B955510}"/>
              </a:ext>
            </a:extLst>
          </p:cNvPr>
          <p:cNvSpPr txBox="1"/>
          <p:nvPr/>
        </p:nvSpPr>
        <p:spPr>
          <a:xfrm>
            <a:off x="7475607" y="2665526"/>
            <a:ext cx="237213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Desmejora calidad de vida</a:t>
            </a:r>
          </a:p>
        </p:txBody>
      </p:sp>
    </p:spTree>
    <p:extLst>
      <p:ext uri="{BB962C8B-B14F-4D97-AF65-F5344CB8AC3E}">
        <p14:creationId xmlns:p14="http://schemas.microsoft.com/office/powerpoint/2010/main" val="8172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animBg="1"/>
      <p:bldP spid="3" grpId="0"/>
      <p:bldP spid="4" grpId="0" animBg="1"/>
      <p:bldP spid="25" grpId="0" animBg="1"/>
      <p:bldP spid="26" grpId="0" animBg="1"/>
      <p:bldP spid="27" grpId="0" animBg="1"/>
      <p:bldP spid="28" grpId="0"/>
      <p:bldP spid="31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"/>
            <a:ext cx="12192000" cy="69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520524" y="1916044"/>
            <a:ext cx="3870352" cy="1318635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¿CÓMO CONSERVAR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LA CALIDAD DE VIDA DE SU FAMILIA?</a:t>
            </a:r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46768B05-FD30-46D5-9C2E-C2A75AE03F6C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Flecha: hacia arriba 34">
            <a:extLst>
              <a:ext uri="{FF2B5EF4-FFF2-40B4-BE49-F238E27FC236}">
                <a16:creationId xmlns:a16="http://schemas.microsoft.com/office/drawing/2014/main" id="{E98FACBF-9BBD-4FC4-86DA-25634B214C0F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D9F355-ED6A-44A5-A035-F1BB6728F6F0}"/>
              </a:ext>
            </a:extLst>
          </p:cNvPr>
          <p:cNvSpPr txBox="1"/>
          <p:nvPr/>
        </p:nvSpPr>
        <p:spPr>
          <a:xfrm>
            <a:off x="6596288" y="4971887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64B30FB-7054-4FC6-BC35-3E86B66337EC}"/>
              </a:ext>
            </a:extLst>
          </p:cNvPr>
          <p:cNvCxnSpPr/>
          <p:nvPr/>
        </p:nvCxnSpPr>
        <p:spPr>
          <a:xfrm>
            <a:off x="7338400" y="3147951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 CuadroTexto">
            <a:extLst>
              <a:ext uri="{FF2B5EF4-FFF2-40B4-BE49-F238E27FC236}">
                <a16:creationId xmlns:a16="http://schemas.microsoft.com/office/drawing/2014/main" id="{16D05FD0-AB48-4301-A5D1-D37856768ED0}"/>
              </a:ext>
            </a:extLst>
          </p:cNvPr>
          <p:cNvSpPr txBox="1"/>
          <p:nvPr/>
        </p:nvSpPr>
        <p:spPr>
          <a:xfrm>
            <a:off x="524473" y="3657126"/>
            <a:ext cx="3460328" cy="1121636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Hombre 45 años,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Ingresos mensuales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$ 3.500.000 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Gastos: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$ 2.500.000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Duración de la calidad de vida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10 años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BF766E2-01E6-4218-B6E5-36228013020C}"/>
              </a:ext>
            </a:extLst>
          </p:cNvPr>
          <p:cNvSpPr/>
          <p:nvPr/>
        </p:nvSpPr>
        <p:spPr>
          <a:xfrm>
            <a:off x="5131352" y="3193006"/>
            <a:ext cx="2116493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 algn="ctr"/>
            <a:endParaRPr lang="es-CO" sz="1600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E4F0AFB-7FEA-49BC-A541-72613FF56357}"/>
              </a:ext>
            </a:extLst>
          </p:cNvPr>
          <p:cNvSpPr/>
          <p:nvPr/>
        </p:nvSpPr>
        <p:spPr>
          <a:xfrm>
            <a:off x="5085638" y="3234679"/>
            <a:ext cx="2089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84138" algn="ctr"/>
            <a:r>
              <a:rPr lang="es-CO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Ingresos mensuales</a:t>
            </a:r>
          </a:p>
          <a:p>
            <a:pPr marL="182563" indent="84138" algn="ctr"/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$3.500.000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7C118A-9019-4D38-874B-B0124957AF2E}"/>
              </a:ext>
            </a:extLst>
          </p:cNvPr>
          <p:cNvSpPr/>
          <p:nvPr/>
        </p:nvSpPr>
        <p:spPr>
          <a:xfrm>
            <a:off x="5129310" y="3696344"/>
            <a:ext cx="2118536" cy="415461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Gastos de manutención</a:t>
            </a:r>
          </a:p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$2.500.000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EE61EB4-60CA-463F-92EA-9D8C4CCEA264}"/>
              </a:ext>
            </a:extLst>
          </p:cNvPr>
          <p:cNvSpPr/>
          <p:nvPr/>
        </p:nvSpPr>
        <p:spPr>
          <a:xfrm>
            <a:off x="7483559" y="3193006"/>
            <a:ext cx="4183965" cy="122294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Gastos de manutención</a:t>
            </a:r>
          </a:p>
          <a:p>
            <a:pPr algn="ctr"/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$2.500.000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58CC698-4EBB-4BB8-808A-076662D59518}"/>
              </a:ext>
            </a:extLst>
          </p:cNvPr>
          <p:cNvSpPr txBox="1"/>
          <p:nvPr/>
        </p:nvSpPr>
        <p:spPr>
          <a:xfrm>
            <a:off x="8797926" y="4801497"/>
            <a:ext cx="1934549" cy="3692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DURANTE 10 AÑOS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B6D9959-8752-4105-A446-5C79D72D1B96}"/>
              </a:ext>
            </a:extLst>
          </p:cNvPr>
          <p:cNvSpPr/>
          <p:nvPr/>
        </p:nvSpPr>
        <p:spPr>
          <a:xfrm>
            <a:off x="8405685" y="2025185"/>
            <a:ext cx="2339711" cy="492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 algn="ctr"/>
            <a:r>
              <a:rPr lang="es-CO" sz="1100" b="1" dirty="0">
                <a:solidFill>
                  <a:srgbClr val="FFD954"/>
                </a:solidFill>
                <a:latin typeface="Arial Narrow" panose="020B0606020202030204" pitchFamily="34" charset="0"/>
              </a:rPr>
              <a:t>Valor asegurado</a:t>
            </a:r>
          </a:p>
          <a:p>
            <a:pPr marL="182563" indent="84138" algn="ctr"/>
            <a:r>
              <a:rPr lang="es-CO" sz="1100" b="1" dirty="0">
                <a:solidFill>
                  <a:srgbClr val="FFFFFF"/>
                </a:solidFill>
                <a:latin typeface="Arial Narrow" panose="020B0606020202030204" pitchFamily="34" charset="0"/>
              </a:rPr>
              <a:t>$ 281.324.278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58CB7C9-5E38-48CC-8B05-F24FAD553A1C}"/>
              </a:ext>
            </a:extLst>
          </p:cNvPr>
          <p:cNvSpPr txBox="1"/>
          <p:nvPr/>
        </p:nvSpPr>
        <p:spPr>
          <a:xfrm>
            <a:off x="7349551" y="5328977"/>
            <a:ext cx="1691902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Evento Fortuito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0B51B121-C9E8-4E07-BE4C-5D2B25D1EB69}"/>
              </a:ext>
            </a:extLst>
          </p:cNvPr>
          <p:cNvCxnSpPr>
            <a:cxnSpLocks/>
          </p:cNvCxnSpPr>
          <p:nvPr/>
        </p:nvCxnSpPr>
        <p:spPr>
          <a:xfrm>
            <a:off x="8195502" y="4390049"/>
            <a:ext cx="0" cy="839484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42 Forma libre">
            <a:extLst>
              <a:ext uri="{FF2B5EF4-FFF2-40B4-BE49-F238E27FC236}">
                <a16:creationId xmlns:a16="http://schemas.microsoft.com/office/drawing/2014/main" id="{2554E426-1BBC-478C-AE8B-ACA6CB58C6B4}"/>
              </a:ext>
            </a:extLst>
          </p:cNvPr>
          <p:cNvSpPr/>
          <p:nvPr/>
        </p:nvSpPr>
        <p:spPr>
          <a:xfrm>
            <a:off x="8144746" y="3193006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D77658-AFFD-40FD-AB81-79243B127927}"/>
              </a:ext>
            </a:extLst>
          </p:cNvPr>
          <p:cNvSpPr/>
          <p:nvPr/>
        </p:nvSpPr>
        <p:spPr>
          <a:xfrm>
            <a:off x="5129310" y="4093039"/>
            <a:ext cx="2118536" cy="3343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006B3B"/>
                </a:solidFill>
                <a:latin typeface="Arial Narrow" panose="020B0606020202030204" pitchFamily="34" charset="0"/>
              </a:rPr>
              <a:t>Inversión diaria $ 5.432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4C17A6B-1818-4E08-92C7-787A8CD9C73E}"/>
              </a:ext>
            </a:extLst>
          </p:cNvPr>
          <p:cNvCxnSpPr>
            <a:cxnSpLocks/>
          </p:cNvCxnSpPr>
          <p:nvPr/>
        </p:nvCxnSpPr>
        <p:spPr>
          <a:xfrm>
            <a:off x="11683062" y="2717074"/>
            <a:ext cx="0" cy="169887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C2B13C8-CCB6-415F-A06D-9626D57669D4}"/>
              </a:ext>
            </a:extLst>
          </p:cNvPr>
          <p:cNvSpPr txBox="1"/>
          <p:nvPr/>
        </p:nvSpPr>
        <p:spPr>
          <a:xfrm>
            <a:off x="10846526" y="2163115"/>
            <a:ext cx="1345474" cy="553959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Conserva la calidad de vida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CF67DFB8-CBAA-401C-8F67-A0789CAD0FF6}"/>
              </a:ext>
            </a:extLst>
          </p:cNvPr>
          <p:cNvSpPr/>
          <p:nvPr/>
        </p:nvSpPr>
        <p:spPr>
          <a:xfrm>
            <a:off x="9575542" y="2644493"/>
            <a:ext cx="215994" cy="301126"/>
          </a:xfrm>
          <a:prstGeom prst="downArrow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29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animBg="1"/>
      <p:bldP spid="3" grpId="0"/>
      <p:bldP spid="4" grpId="0" animBg="1"/>
      <p:bldP spid="25" grpId="0" animBg="1"/>
      <p:bldP spid="26" grpId="0" animBg="1"/>
      <p:bldP spid="27" grpId="0" animBg="1"/>
      <p:bldP spid="28" grpId="0"/>
      <p:bldP spid="31" grpId="0" animBg="1"/>
      <p:bldP spid="5" grpId="0" animBg="1"/>
      <p:bldP spid="44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637DEDC5-4CA8-447E-91A6-8F96C86FA20B}"/>
              </a:ext>
            </a:extLst>
          </p:cNvPr>
          <p:cNvSpPr/>
          <p:nvPr/>
        </p:nvSpPr>
        <p:spPr>
          <a:xfrm>
            <a:off x="1324939" y="2402752"/>
            <a:ext cx="8094471" cy="410395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8" rIns="91432" bIns="45718" rtlCol="0" anchor="ctr"/>
          <a:lstStyle/>
          <a:p>
            <a:pPr algn="ctr"/>
            <a:endParaRPr lang="es-CO"/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CF08499-E4E5-46D2-ACA7-8CB05F3F3FE1}"/>
              </a:ext>
            </a:extLst>
          </p:cNvPr>
          <p:cNvCxnSpPr>
            <a:cxnSpLocks/>
          </p:cNvCxnSpPr>
          <p:nvPr/>
        </p:nvCxnSpPr>
        <p:spPr>
          <a:xfrm>
            <a:off x="5372171" y="2402752"/>
            <a:ext cx="0" cy="4103952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1AA11AB-1D6D-41C4-81BA-D84BF4142FF2}"/>
              </a:ext>
            </a:extLst>
          </p:cNvPr>
          <p:cNvCxnSpPr/>
          <p:nvPr/>
        </p:nvCxnSpPr>
        <p:spPr>
          <a:xfrm>
            <a:off x="1324939" y="4999384"/>
            <a:ext cx="8094471" cy="0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Paralelogramo 55">
            <a:extLst>
              <a:ext uri="{FF2B5EF4-FFF2-40B4-BE49-F238E27FC236}">
                <a16:creationId xmlns:a16="http://schemas.microsoft.com/office/drawing/2014/main" id="{76B54020-962F-4E6C-9C33-38261C06FBF0}"/>
              </a:ext>
            </a:extLst>
          </p:cNvPr>
          <p:cNvSpPr/>
          <p:nvPr/>
        </p:nvSpPr>
        <p:spPr>
          <a:xfrm>
            <a:off x="-681336" y="1205340"/>
            <a:ext cx="575952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CONSTRUYA SU PLAN DE PROTECCIÓN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DBD2D96-B41A-440E-B3A7-6E1B4B908035}"/>
              </a:ext>
            </a:extLst>
          </p:cNvPr>
          <p:cNvSpPr/>
          <p:nvPr/>
        </p:nvSpPr>
        <p:spPr>
          <a:xfrm>
            <a:off x="1600199" y="2981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1C33AD2B-4EB1-4D68-BA97-C17EB98A6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90" y="3058894"/>
            <a:ext cx="359229" cy="3592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A8EDDF-C328-4A89-9EB1-6C59C060F02F}"/>
              </a:ext>
            </a:extLst>
          </p:cNvPr>
          <p:cNvSpPr txBox="1"/>
          <p:nvPr/>
        </p:nvSpPr>
        <p:spPr>
          <a:xfrm>
            <a:off x="2179631" y="2987095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enferma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gravemente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8768B656-6CD5-4D58-B71A-F10CD4DA54F2}"/>
              </a:ext>
            </a:extLst>
          </p:cNvPr>
          <p:cNvSpPr/>
          <p:nvPr/>
        </p:nvSpPr>
        <p:spPr>
          <a:xfrm>
            <a:off x="1600199" y="3613465"/>
            <a:ext cx="2090049" cy="5142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AD2282E-230D-4172-BEC5-CF1D482233B4}"/>
              </a:ext>
            </a:extLst>
          </p:cNvPr>
          <p:cNvSpPr txBox="1"/>
          <p:nvPr/>
        </p:nvSpPr>
        <p:spPr>
          <a:xfrm>
            <a:off x="1677498" y="3717271"/>
            <a:ext cx="193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Segunda Opinión Médica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D70480A6-7A5B-46E2-967D-D4D2B3615BA9}"/>
              </a:ext>
            </a:extLst>
          </p:cNvPr>
          <p:cNvSpPr/>
          <p:nvPr/>
        </p:nvSpPr>
        <p:spPr>
          <a:xfrm>
            <a:off x="4288473" y="26513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8F59FA2-05E8-4B53-B2DF-7F34D76E41A4}"/>
              </a:ext>
            </a:extLst>
          </p:cNvPr>
          <p:cNvSpPr txBox="1"/>
          <p:nvPr/>
        </p:nvSpPr>
        <p:spPr>
          <a:xfrm>
            <a:off x="4886698" y="2638809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Tiene una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FD34E3EE-7533-4B0C-AD24-CB558F374D54}"/>
              </a:ext>
            </a:extLst>
          </p:cNvPr>
          <p:cNvSpPr/>
          <p:nvPr/>
        </p:nvSpPr>
        <p:spPr>
          <a:xfrm>
            <a:off x="4288473" y="32809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4DDC483-9ABE-4560-B6D4-97B8A469D3F1}"/>
              </a:ext>
            </a:extLst>
          </p:cNvPr>
          <p:cNvSpPr txBox="1"/>
          <p:nvPr/>
        </p:nvSpPr>
        <p:spPr>
          <a:xfrm>
            <a:off x="4675622" y="3268409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incapacita 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Total y permanente</a:t>
            </a:r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19A94F4B-457A-41B5-8338-1E7842016372}"/>
              </a:ext>
            </a:extLst>
          </p:cNvPr>
          <p:cNvSpPr/>
          <p:nvPr/>
        </p:nvSpPr>
        <p:spPr>
          <a:xfrm>
            <a:off x="4288473" y="3911703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920D9F7A-6D7A-475F-B31F-726225290AD2}"/>
              </a:ext>
            </a:extLst>
          </p:cNvPr>
          <p:cNvSpPr txBox="1"/>
          <p:nvPr/>
        </p:nvSpPr>
        <p:spPr>
          <a:xfrm>
            <a:off x="4845146" y="3943680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Exoneración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del pago de primas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 descr="Imagen que contiene ventana, dibujo&#10;&#10;Descripción generada automáticamente">
            <a:extLst>
              <a:ext uri="{FF2B5EF4-FFF2-40B4-BE49-F238E27FC236}">
                <a16:creationId xmlns:a16="http://schemas.microsoft.com/office/drawing/2014/main" id="{7748AA28-90FF-40DE-878E-FB68587F2D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39" y="2734052"/>
            <a:ext cx="342588" cy="342588"/>
          </a:xfrm>
          <a:prstGeom prst="rect">
            <a:avLst/>
          </a:prstGeom>
        </p:spPr>
      </p:pic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50A71132-725C-4A6F-8FE2-5D3DD8EE45A6}"/>
              </a:ext>
            </a:extLst>
          </p:cNvPr>
          <p:cNvSpPr/>
          <p:nvPr/>
        </p:nvSpPr>
        <p:spPr>
          <a:xfrm>
            <a:off x="6867813" y="26638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6FEA38E-5041-4EC4-9E5E-C07D26471D72}"/>
              </a:ext>
            </a:extLst>
          </p:cNvPr>
          <p:cNvSpPr txBox="1"/>
          <p:nvPr/>
        </p:nvSpPr>
        <p:spPr>
          <a:xfrm>
            <a:off x="7363896" y="2651347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Es hospitalizado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Gastos médicos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5B9B8069-AD22-486D-9DDD-FCC3E9C0111C}"/>
              </a:ext>
            </a:extLst>
          </p:cNvPr>
          <p:cNvSpPr/>
          <p:nvPr/>
        </p:nvSpPr>
        <p:spPr>
          <a:xfrm>
            <a:off x="6867813" y="32934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3E373A2-9DDB-4DD5-A350-9EC9348A84A0}"/>
              </a:ext>
            </a:extLst>
          </p:cNvPr>
          <p:cNvSpPr txBox="1"/>
          <p:nvPr/>
        </p:nvSpPr>
        <p:spPr>
          <a:xfrm>
            <a:off x="7208995" y="3281535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Renta diaria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Por incapacidad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497C5C60-FBEF-493D-9A47-E29EF5B279FA}"/>
              </a:ext>
            </a:extLst>
          </p:cNvPr>
          <p:cNvSpPr/>
          <p:nvPr/>
        </p:nvSpPr>
        <p:spPr>
          <a:xfrm>
            <a:off x="6867813" y="3924241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7DA1CF4-67AA-4085-AB35-ED16F93CD68B}"/>
              </a:ext>
            </a:extLst>
          </p:cNvPr>
          <p:cNvSpPr txBox="1"/>
          <p:nvPr/>
        </p:nvSpPr>
        <p:spPr>
          <a:xfrm>
            <a:off x="7466038" y="3911703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Desmembración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por un accidente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agen 12" descr="Imagen que contiene luz&#10;&#10;Descripción generada automáticamente">
            <a:extLst>
              <a:ext uri="{FF2B5EF4-FFF2-40B4-BE49-F238E27FC236}">
                <a16:creationId xmlns:a16="http://schemas.microsoft.com/office/drawing/2014/main" id="{15D58B2D-0061-4D64-B7C6-D400650384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50" y="3359376"/>
            <a:ext cx="357342" cy="3573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D64A09-9BDE-48C6-9372-7881F0294A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2" y="4023823"/>
            <a:ext cx="335398" cy="335398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BE886CCC-9F09-4424-A916-E24993E38E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2" y="2735509"/>
            <a:ext cx="364749" cy="364749"/>
          </a:xfrm>
          <a:prstGeom prst="rect">
            <a:avLst/>
          </a:prstGeom>
        </p:spPr>
      </p:pic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41FC8687-5D74-4121-8097-2E8DBAC1A130}"/>
              </a:ext>
            </a:extLst>
          </p:cNvPr>
          <p:cNvSpPr/>
          <p:nvPr/>
        </p:nvSpPr>
        <p:spPr>
          <a:xfrm>
            <a:off x="6860383" y="5195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FD6DF2A-4667-4539-9C85-015474988E3E}"/>
              </a:ext>
            </a:extLst>
          </p:cNvPr>
          <p:cNvSpPr txBox="1"/>
          <p:nvPr/>
        </p:nvSpPr>
        <p:spPr>
          <a:xfrm>
            <a:off x="7356466" y="5182871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En un accidente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7756ED1-1D95-43F7-B68F-1422A05EAE1F}"/>
              </a:ext>
            </a:extLst>
          </p:cNvPr>
          <p:cNvSpPr/>
          <p:nvPr/>
        </p:nvSpPr>
        <p:spPr>
          <a:xfrm>
            <a:off x="6860383" y="58250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435F9462-6D3E-4FE0-8F5C-D0737968F6F4}"/>
              </a:ext>
            </a:extLst>
          </p:cNvPr>
          <p:cNvSpPr txBox="1"/>
          <p:nvPr/>
        </p:nvSpPr>
        <p:spPr>
          <a:xfrm>
            <a:off x="7211833" y="5832572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en un accidente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De tráfico terrestre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E0B24601-A728-49CB-883F-4A4FF4D3C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2" y="3356753"/>
            <a:ext cx="387663" cy="387663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F1F69DEA-AB40-45FF-B53C-9A419CE0A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4" y="3982081"/>
            <a:ext cx="400521" cy="400521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AF192DE1-52D1-4DAE-A3E9-8BF8BAB642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28" y="5858981"/>
            <a:ext cx="410668" cy="410668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DB1383BA-3826-4106-8773-3BC03A7E21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0" y="5237760"/>
            <a:ext cx="440748" cy="440748"/>
          </a:xfrm>
          <a:prstGeom prst="rect">
            <a:avLst/>
          </a:prstGeom>
        </p:spPr>
      </p:pic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5CA5C5F2-5327-4EA0-935E-78FA59644835}"/>
              </a:ext>
            </a:extLst>
          </p:cNvPr>
          <p:cNvSpPr/>
          <p:nvPr/>
        </p:nvSpPr>
        <p:spPr>
          <a:xfrm>
            <a:off x="4316986" y="5493430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7B975EA6-21C9-4A03-9102-1777E62DEF28}"/>
              </a:ext>
            </a:extLst>
          </p:cNvPr>
          <p:cNvSpPr txBox="1"/>
          <p:nvPr/>
        </p:nvSpPr>
        <p:spPr>
          <a:xfrm>
            <a:off x="4852745" y="5509272"/>
            <a:ext cx="139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por cualquier causa</a:t>
            </a: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E34293B0-C0BA-40FD-A861-8518F98A11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88" y="5548114"/>
            <a:ext cx="416770" cy="41677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8FFEB354-2A89-47F7-AAAB-34CAE3F516C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3349918" y="2882179"/>
            <a:ext cx="297245" cy="317787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4FA2942F-334B-41BF-BB4F-E379C7DF44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6130112" y="3220260"/>
            <a:ext cx="297245" cy="317787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DE1935F-9C71-4255-8B5F-1388DDCD797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660617" y="5085892"/>
            <a:ext cx="297245" cy="317787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5CEA4DB0-0B1F-4DDD-9822-56232FE5043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703703" y="6093182"/>
            <a:ext cx="297245" cy="317787"/>
          </a:xfrm>
          <a:prstGeom prst="rect">
            <a:avLst/>
          </a:prstGeom>
        </p:spPr>
      </p:pic>
      <p:sp>
        <p:nvSpPr>
          <p:cNvPr id="107" name="Elipse 106">
            <a:extLst>
              <a:ext uri="{FF2B5EF4-FFF2-40B4-BE49-F238E27FC236}">
                <a16:creationId xmlns:a16="http://schemas.microsoft.com/office/drawing/2014/main" id="{9436F9BF-00A6-4EDE-85CC-71404F0C01F4}"/>
              </a:ext>
            </a:extLst>
          </p:cNvPr>
          <p:cNvSpPr/>
          <p:nvPr/>
        </p:nvSpPr>
        <p:spPr>
          <a:xfrm>
            <a:off x="3415928" y="3375005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2CA9530E-05D6-44AF-AE3D-3A4855E42192}"/>
              </a:ext>
            </a:extLst>
          </p:cNvPr>
          <p:cNvSpPr/>
          <p:nvPr/>
        </p:nvSpPr>
        <p:spPr>
          <a:xfrm>
            <a:off x="6148319" y="2614449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E75741D6-449A-46DC-9042-2D7C80716CF8}"/>
              </a:ext>
            </a:extLst>
          </p:cNvPr>
          <p:cNvSpPr/>
          <p:nvPr/>
        </p:nvSpPr>
        <p:spPr>
          <a:xfrm>
            <a:off x="6147631" y="3601847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Rectángulo: esquinas redondeadas 109">
            <a:hlinkClick r:id="rId24" action="ppaction://hlinksldjump"/>
            <a:extLst>
              <a:ext uri="{FF2B5EF4-FFF2-40B4-BE49-F238E27FC236}">
                <a16:creationId xmlns:a16="http://schemas.microsoft.com/office/drawing/2014/main" id="{6D85C3B6-862C-49EE-988C-B5F91E5EC3F8}"/>
              </a:ext>
            </a:extLst>
          </p:cNvPr>
          <p:cNvSpPr/>
          <p:nvPr/>
        </p:nvSpPr>
        <p:spPr>
          <a:xfrm>
            <a:off x="9866215" y="3149550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Asistencia en el exterior</a:t>
            </a:r>
          </a:p>
        </p:txBody>
      </p:sp>
      <p:sp>
        <p:nvSpPr>
          <p:cNvPr id="111" name="Rectángulo: esquinas redondeadas 110">
            <a:hlinkClick r:id="rId25" action="ppaction://hlinksldjump"/>
            <a:extLst>
              <a:ext uri="{FF2B5EF4-FFF2-40B4-BE49-F238E27FC236}">
                <a16:creationId xmlns:a16="http://schemas.microsoft.com/office/drawing/2014/main" id="{E90ECEB1-2FB5-4A39-BD8F-2DE7E2369146}"/>
              </a:ext>
            </a:extLst>
          </p:cNvPr>
          <p:cNvSpPr/>
          <p:nvPr/>
        </p:nvSpPr>
        <p:spPr>
          <a:xfrm>
            <a:off x="9866215" y="3664127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Ahorro</a:t>
            </a:r>
          </a:p>
        </p:txBody>
      </p:sp>
      <p:sp>
        <p:nvSpPr>
          <p:cNvPr id="112" name="Rectángulo: esquinas redondeadas 111">
            <a:hlinkClick r:id="rId26" action="ppaction://hlinksldjump"/>
            <a:extLst>
              <a:ext uri="{FF2B5EF4-FFF2-40B4-BE49-F238E27FC236}">
                <a16:creationId xmlns:a16="http://schemas.microsoft.com/office/drawing/2014/main" id="{6CC52B76-B82E-4D83-85EA-275D70833F9A}"/>
              </a:ext>
            </a:extLst>
          </p:cNvPr>
          <p:cNvSpPr/>
          <p:nvPr/>
        </p:nvSpPr>
        <p:spPr>
          <a:xfrm>
            <a:off x="9866215" y="2650622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Servicios de asistencia</a:t>
            </a: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2DE0FBB4-BB0E-4259-8A12-00C59E897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10144224" y="4260540"/>
            <a:ext cx="434973" cy="465033"/>
          </a:xfrm>
          <a:prstGeom prst="rect">
            <a:avLst/>
          </a:prstGeom>
        </p:spPr>
      </p:pic>
      <p:sp>
        <p:nvSpPr>
          <p:cNvPr id="115" name="Elipse 114">
            <a:extLst>
              <a:ext uri="{FF2B5EF4-FFF2-40B4-BE49-F238E27FC236}">
                <a16:creationId xmlns:a16="http://schemas.microsoft.com/office/drawing/2014/main" id="{1460F41D-4B91-4105-9225-F7E5F026C364}"/>
              </a:ext>
            </a:extLst>
          </p:cNvPr>
          <p:cNvSpPr/>
          <p:nvPr/>
        </p:nvSpPr>
        <p:spPr>
          <a:xfrm>
            <a:off x="10226557" y="4745863"/>
            <a:ext cx="316083" cy="3160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36342B88-6100-4468-B740-5C69553BFC0B}"/>
              </a:ext>
            </a:extLst>
          </p:cNvPr>
          <p:cNvSpPr txBox="1"/>
          <p:nvPr/>
        </p:nvSpPr>
        <p:spPr>
          <a:xfrm>
            <a:off x="10370143" y="4327359"/>
            <a:ext cx="115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ANTICIPO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E74D713D-E8C1-409E-BAED-F319364AF31F}"/>
              </a:ext>
            </a:extLst>
          </p:cNvPr>
          <p:cNvSpPr txBox="1"/>
          <p:nvPr/>
        </p:nvSpPr>
        <p:spPr>
          <a:xfrm>
            <a:off x="10579197" y="4760693"/>
            <a:ext cx="1289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SUMA ADICIONAL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C389B9C2-DA88-4748-A05C-71D411C9679A}"/>
              </a:ext>
            </a:extLst>
          </p:cNvPr>
          <p:cNvSpPr/>
          <p:nvPr/>
        </p:nvSpPr>
        <p:spPr>
          <a:xfrm>
            <a:off x="1677498" y="1835576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ENFERMEDAD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1A8422E4-B8FF-424D-8411-C1B1C5E4A21D}"/>
              </a:ext>
            </a:extLst>
          </p:cNvPr>
          <p:cNvSpPr/>
          <p:nvPr/>
        </p:nvSpPr>
        <p:spPr>
          <a:xfrm>
            <a:off x="5746396" y="1837625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ACCIDENTE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704085D9-33A6-411B-A95C-B3F6B7B9D1E2}"/>
              </a:ext>
            </a:extLst>
          </p:cNvPr>
          <p:cNvSpPr/>
          <p:nvPr/>
        </p:nvSpPr>
        <p:spPr>
          <a:xfrm rot="16200000">
            <a:off x="-59802" y="3359668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 VIDA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136593D1-8174-4B7B-99CF-60A9339D7006}"/>
              </a:ext>
            </a:extLst>
          </p:cNvPr>
          <p:cNvSpPr/>
          <p:nvPr/>
        </p:nvSpPr>
        <p:spPr>
          <a:xfrm rot="16200000">
            <a:off x="-86971" y="5389589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MUERTE</a:t>
            </a:r>
          </a:p>
        </p:txBody>
      </p:sp>
      <p:sp>
        <p:nvSpPr>
          <p:cNvPr id="61" name="Rectángulo 60">
            <a:hlinkClick r:id="rId27" action="ppaction://hlinksldjump"/>
            <a:extLst>
              <a:ext uri="{FF2B5EF4-FFF2-40B4-BE49-F238E27FC236}">
                <a16:creationId xmlns:a16="http://schemas.microsoft.com/office/drawing/2014/main" id="{E4143B20-A625-4DC2-B4F3-9DFDDE61F9A1}"/>
              </a:ext>
            </a:extLst>
          </p:cNvPr>
          <p:cNvSpPr/>
          <p:nvPr/>
        </p:nvSpPr>
        <p:spPr>
          <a:xfrm>
            <a:off x="9955169" y="5762668"/>
            <a:ext cx="2244934" cy="77538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Ver detalle de los anexos </a:t>
            </a:r>
          </a:p>
          <a:p>
            <a:pPr algn="ctr"/>
            <a:r>
              <a:rPr lang="es-CO" sz="2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AQUÍ</a:t>
            </a: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A3152836-72A1-42A2-907A-6DEB6F69F93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28" y="6102300"/>
            <a:ext cx="331579" cy="3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2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ips to Improve Indoor Air Quality">
            <a:extLst>
              <a:ext uri="{FF2B5EF4-FFF2-40B4-BE49-F238E27FC236}">
                <a16:creationId xmlns:a16="http://schemas.microsoft.com/office/drawing/2014/main" id="{1317DAC1-7315-4966-9730-C01FC45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3"/>
          <a:stretch/>
        </p:blipFill>
        <p:spPr bwMode="auto">
          <a:xfrm>
            <a:off x="4887829" y="0"/>
            <a:ext cx="7304171" cy="6899343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391344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SOSTENIMIENTO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2122859" y="3204253"/>
            <a:ext cx="276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FAMILIAR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/>
          <p:nvPr/>
        </p:nvCxnSpPr>
        <p:spPr>
          <a:xfrm>
            <a:off x="688585" y="3619751"/>
            <a:ext cx="159741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78CA4E-EB5D-4E70-859F-CAB8DEEF78AE}"/>
              </a:ext>
            </a:extLst>
          </p:cNvPr>
          <p:cNvSpPr txBox="1"/>
          <p:nvPr/>
        </p:nvSpPr>
        <p:spPr>
          <a:xfrm>
            <a:off x="2962426" y="4051091"/>
            <a:ext cx="1762345" cy="523220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GRACIAS</a:t>
            </a:r>
          </a:p>
        </p:txBody>
      </p:sp>
      <p:sp>
        <p:nvSpPr>
          <p:cNvPr id="11" name="CuadroTexto 10">
            <a:hlinkClick r:id="rId6" action="ppaction://hlinksldjump"/>
            <a:extLst>
              <a:ext uri="{FF2B5EF4-FFF2-40B4-BE49-F238E27FC236}">
                <a16:creationId xmlns:a16="http://schemas.microsoft.com/office/drawing/2014/main" id="{5CD18F5F-7D08-4A9C-82E1-34EEA98F397A}"/>
              </a:ext>
            </a:extLst>
          </p:cNvPr>
          <p:cNvSpPr txBox="1"/>
          <p:nvPr/>
        </p:nvSpPr>
        <p:spPr>
          <a:xfrm>
            <a:off x="733839" y="5006862"/>
            <a:ext cx="4153989" cy="338554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VOLVER AL PORTAFOLIO HACIENDO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CLIC AQUÍ </a:t>
            </a:r>
          </a:p>
        </p:txBody>
      </p:sp>
    </p:spTree>
    <p:extLst>
      <p:ext uri="{BB962C8B-B14F-4D97-AF65-F5344CB8AC3E}">
        <p14:creationId xmlns:p14="http://schemas.microsoft.com/office/powerpoint/2010/main" val="414452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882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1" y="1606643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1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BRE</a:t>
            </a:r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CHA</a:t>
            </a:r>
            <a:endParaRPr kumimoji="0" lang="es-CO" sz="4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18" y="2419552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PENSIONAL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3" y="2835050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Díky koronaviru objevil po letech svoji rodinu! Dojemný příběh ...">
            <a:extLst>
              <a:ext uri="{FF2B5EF4-FFF2-40B4-BE49-F238E27FC236}">
                <a16:creationId xmlns:a16="http://schemas.microsoft.com/office/drawing/2014/main" id="{AFAA1828-F993-40D9-9734-664996E76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20591"/>
          <a:stretch/>
        </p:blipFill>
        <p:spPr bwMode="auto">
          <a:xfrm>
            <a:off x="4887827" y="-4041"/>
            <a:ext cx="7304174" cy="6919225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C598812-2665-4AB8-B055-B5861B3EBD1A}"/>
              </a:ext>
            </a:extLst>
          </p:cNvPr>
          <p:cNvSpPr txBox="1"/>
          <p:nvPr/>
        </p:nvSpPr>
        <p:spPr>
          <a:xfrm>
            <a:off x="1312120" y="3650030"/>
            <a:ext cx="3300611" cy="523220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¿SABÍA </a:t>
            </a: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USTED QUÉ?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D964068-5F55-4B8E-BFE2-0B7B0D51633C}"/>
              </a:ext>
            </a:extLst>
          </p:cNvPr>
          <p:cNvSpPr/>
          <p:nvPr/>
        </p:nvSpPr>
        <p:spPr>
          <a:xfrm>
            <a:off x="1312121" y="4319558"/>
            <a:ext cx="3300610" cy="954107"/>
          </a:xfrm>
          <a:prstGeom prst="rect">
            <a:avLst/>
          </a:prstGeom>
          <a:ln w="3175">
            <a:solidFill>
              <a:srgbClr val="FFD95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800" kern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La</a:t>
            </a:r>
            <a:r>
              <a:rPr lang="es-CO" sz="1800" b="1" kern="0" dirty="0">
                <a:solidFill>
                  <a:srgbClr val="004E2B"/>
                </a:solidFill>
                <a:latin typeface="Arial Narrow" panose="020B0606020202030204" pitchFamily="34" charset="0"/>
              </a:rPr>
              <a:t> PENSIÓN </a:t>
            </a:r>
            <a:r>
              <a:rPr lang="es-CO" sz="1800" kern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se liquida sobre el </a:t>
            </a:r>
            <a:r>
              <a:rPr lang="es-CO" sz="1800" b="1" kern="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PROMEDIO</a:t>
            </a:r>
            <a:r>
              <a:rPr lang="es-CO" sz="1800" kern="0" dirty="0">
                <a:solidFill>
                  <a:srgbClr val="3D4045"/>
                </a:solidFill>
                <a:latin typeface="Arial Narrow" panose="020B0606020202030204" pitchFamily="34" charset="0"/>
              </a:rPr>
              <a:t> </a:t>
            </a:r>
            <a:r>
              <a:rPr lang="es-CO" sz="1800" kern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 los últimos 10 años </a:t>
            </a:r>
          </a:p>
          <a:p>
            <a:pPr algn="ctr"/>
            <a:r>
              <a:rPr lang="es-CO" sz="1800" kern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y es </a:t>
            </a:r>
            <a:r>
              <a:rPr lang="es-CO" sz="1800" b="1" kern="0" dirty="0">
                <a:solidFill>
                  <a:schemeClr val="accent1"/>
                </a:solidFill>
                <a:latin typeface="Arial Narrow" panose="020B0606020202030204" pitchFamily="34" charset="0"/>
              </a:rPr>
              <a:t>IGUAL</a:t>
            </a:r>
            <a:r>
              <a:rPr lang="es-CO" sz="1800" kern="0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es-CO" sz="1800" kern="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para los dos regímenes</a:t>
            </a:r>
            <a:endParaRPr lang="es-CO" sz="18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660435" y="2074997"/>
            <a:ext cx="4380910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¿QUÉ RIESGOS TIENE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HOY EN RELACIÓN CON SU INGRESO? </a:t>
            </a:r>
            <a:r>
              <a:rPr lang="es-CO" sz="3200" b="1" i="1" dirty="0">
                <a:solidFill>
                  <a:srgbClr val="FFD954"/>
                </a:solidFill>
                <a:latin typeface="Arial Narrow" panose="020B0606020202030204" pitchFamily="34" charset="0"/>
                <a:ea typeface="+mn-ea"/>
                <a:cs typeface="+mn-cs"/>
              </a:rPr>
              <a:t>(1 de 2)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E4242ACA-1411-42D7-979E-5AA9ABE67DFA}"/>
              </a:ext>
            </a:extLst>
          </p:cNvPr>
          <p:cNvSpPr txBox="1"/>
          <p:nvPr/>
        </p:nvSpPr>
        <p:spPr>
          <a:xfrm>
            <a:off x="660435" y="3879307"/>
            <a:ext cx="336343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SITUACIÓN </a:t>
            </a: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DE PENSIÓN DE VEJEZ</a:t>
            </a:r>
          </a:p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HOMBRE DE 43 AÑOS</a:t>
            </a:r>
            <a:endParaRPr lang="es-CO" sz="1600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BA50AAD-FF4C-4C01-9B89-1145CC279BC4}"/>
              </a:ext>
            </a:extLst>
          </p:cNvPr>
          <p:cNvSpPr/>
          <p:nvPr/>
        </p:nvSpPr>
        <p:spPr>
          <a:xfrm>
            <a:off x="5267188" y="3168388"/>
            <a:ext cx="1485542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FFFF"/>
                </a:solidFill>
                <a:latin typeface="Arial Narrow" panose="020B0606020202030204" pitchFamily="34" charset="0"/>
              </a:rPr>
              <a:t>Salario</a:t>
            </a:r>
          </a:p>
          <a:p>
            <a:pPr algn="ctr"/>
            <a:r>
              <a:rPr lang="es-CO" b="1" dirty="0">
                <a:solidFill>
                  <a:srgbClr val="FFD954"/>
                </a:solidFill>
                <a:latin typeface="Arial Narrow" panose="020B0606020202030204" pitchFamily="34" charset="0"/>
              </a:rPr>
              <a:t>$5.000.000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2A3EF7C-A22D-4B96-9CA9-9938A04A91F9}"/>
              </a:ext>
            </a:extLst>
          </p:cNvPr>
          <p:cNvSpPr/>
          <p:nvPr/>
        </p:nvSpPr>
        <p:spPr>
          <a:xfrm>
            <a:off x="6752731" y="3168387"/>
            <a:ext cx="2784970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0B3C5F3-1029-417A-A3E1-1E4CB30EB222}"/>
              </a:ext>
            </a:extLst>
          </p:cNvPr>
          <p:cNvSpPr/>
          <p:nvPr/>
        </p:nvSpPr>
        <p:spPr>
          <a:xfrm>
            <a:off x="9673536" y="4022037"/>
            <a:ext cx="2067338" cy="36929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Pensión vejez </a:t>
            </a:r>
            <a:r>
              <a:rPr lang="es-CO" sz="14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$2.264.000 </a:t>
            </a:r>
            <a:endParaRPr lang="es-CO" sz="1200" b="1" kern="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19" name="Flecha: hacia arriba 18">
            <a:extLst>
              <a:ext uri="{FF2B5EF4-FFF2-40B4-BE49-F238E27FC236}">
                <a16:creationId xmlns:a16="http://schemas.microsoft.com/office/drawing/2014/main" id="{B2955AE9-9E4F-4CA4-845A-8CE8716F0BF5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hacia arriba 19">
            <a:extLst>
              <a:ext uri="{FF2B5EF4-FFF2-40B4-BE49-F238E27FC236}">
                <a16:creationId xmlns:a16="http://schemas.microsoft.com/office/drawing/2014/main" id="{3A3E6087-CD32-412F-BB51-3AE24B22AA48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3127249-83CA-4AE7-9440-CC1853BD00DE}"/>
              </a:ext>
            </a:extLst>
          </p:cNvPr>
          <p:cNvSpPr txBox="1"/>
          <p:nvPr/>
        </p:nvSpPr>
        <p:spPr>
          <a:xfrm>
            <a:off x="10783513" y="484166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9620464-43AE-49DB-A876-39BB0A8360FE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710BC2E-EEFC-4375-B57C-9AD366ECE743}"/>
              </a:ext>
            </a:extLst>
          </p:cNvPr>
          <p:cNvSpPr txBox="1"/>
          <p:nvPr/>
        </p:nvSpPr>
        <p:spPr>
          <a:xfrm>
            <a:off x="6078954" y="4910591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9EBEDEC-4C29-4198-8D2F-F332B1CCA052}"/>
              </a:ext>
            </a:extLst>
          </p:cNvPr>
          <p:cNvSpPr txBox="1"/>
          <p:nvPr/>
        </p:nvSpPr>
        <p:spPr>
          <a:xfrm>
            <a:off x="8855191" y="5008567"/>
            <a:ext cx="1484221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Momento de pensión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240D88C-7B74-4D68-B904-B79BBCB38B21}"/>
              </a:ext>
            </a:extLst>
          </p:cNvPr>
          <p:cNvCxnSpPr/>
          <p:nvPr/>
        </p:nvCxnSpPr>
        <p:spPr>
          <a:xfrm>
            <a:off x="9597302" y="3168387"/>
            <a:ext cx="0" cy="1730928"/>
          </a:xfrm>
          <a:prstGeom prst="line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37E52B3-3501-44E9-AC6D-4F145B472A59}"/>
              </a:ext>
            </a:extLst>
          </p:cNvPr>
          <p:cNvCxnSpPr/>
          <p:nvPr/>
        </p:nvCxnSpPr>
        <p:spPr>
          <a:xfrm>
            <a:off x="6828963" y="3168387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5B21BE2D-123F-4FCA-A5AC-CFB8F5F1CAAE}"/>
              </a:ext>
            </a:extLst>
          </p:cNvPr>
          <p:cNvSpPr/>
          <p:nvPr/>
        </p:nvSpPr>
        <p:spPr>
          <a:xfrm>
            <a:off x="9673526" y="3168387"/>
            <a:ext cx="2067337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s-ES" sz="1400" b="1" kern="0" dirty="0">
                <a:solidFill>
                  <a:srgbClr val="004E2B"/>
                </a:solidFill>
                <a:latin typeface="Arial Narrow" panose="020B0606020202030204" pitchFamily="34" charset="0"/>
                <a:sym typeface="Helvetica Light"/>
              </a:rPr>
              <a:t>Deja de recibir </a:t>
            </a:r>
          </a:p>
          <a:p>
            <a:pPr algn="ctr" defTabSz="1219170">
              <a:defRPr/>
            </a:pPr>
            <a:r>
              <a:rPr lang="es-CO" sz="14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$ 2.735.233 </a:t>
            </a:r>
          </a:p>
        </p:txBody>
      </p:sp>
    </p:spTree>
    <p:extLst>
      <p:ext uri="{BB962C8B-B14F-4D97-AF65-F5344CB8AC3E}">
        <p14:creationId xmlns:p14="http://schemas.microsoft.com/office/powerpoint/2010/main" val="9179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3" grpId="0"/>
      <p:bldP spid="24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534442" y="2473473"/>
            <a:ext cx="4067576" cy="1093390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¿CUÁL ES LA MANERA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DE CUBRIRSE? </a:t>
            </a:r>
            <a:r>
              <a:rPr lang="es-CO" sz="3200" b="1" i="1" dirty="0">
                <a:solidFill>
                  <a:srgbClr val="FFD954"/>
                </a:solidFill>
                <a:latin typeface="Arial Narrow" panose="020B0606020202030204" pitchFamily="34" charset="0"/>
                <a:ea typeface="+mn-ea"/>
                <a:cs typeface="+mn-cs"/>
              </a:rPr>
              <a:t>(1 de 3)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E4242ACA-1411-42D7-979E-5AA9ABE67DFA}"/>
              </a:ext>
            </a:extLst>
          </p:cNvPr>
          <p:cNvSpPr txBox="1"/>
          <p:nvPr/>
        </p:nvSpPr>
        <p:spPr>
          <a:xfrm>
            <a:off x="660435" y="3879307"/>
            <a:ext cx="336343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SOLUCIÓN</a:t>
            </a: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 DE PENSIÓN DE VEJEZ</a:t>
            </a:r>
          </a:p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HOMBRE DE 43 AÑOS</a:t>
            </a:r>
            <a:endParaRPr lang="es-CO" sz="1600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BA50AAD-FF4C-4C01-9B89-1145CC279BC4}"/>
              </a:ext>
            </a:extLst>
          </p:cNvPr>
          <p:cNvSpPr/>
          <p:nvPr/>
        </p:nvSpPr>
        <p:spPr>
          <a:xfrm>
            <a:off x="5267188" y="3126184"/>
            <a:ext cx="1087419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2A3EF7C-A22D-4B96-9CA9-9938A04A91F9}"/>
              </a:ext>
            </a:extLst>
          </p:cNvPr>
          <p:cNvSpPr/>
          <p:nvPr/>
        </p:nvSpPr>
        <p:spPr>
          <a:xfrm>
            <a:off x="6330696" y="3126183"/>
            <a:ext cx="2186495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0B3C5F3-1029-417A-A3E1-1E4CB30EB222}"/>
              </a:ext>
            </a:extLst>
          </p:cNvPr>
          <p:cNvSpPr/>
          <p:nvPr/>
        </p:nvSpPr>
        <p:spPr>
          <a:xfrm>
            <a:off x="8646590" y="3979833"/>
            <a:ext cx="1777581" cy="36929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Pensión vejez </a:t>
            </a:r>
            <a:r>
              <a:rPr lang="es-CO" sz="12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$2.264.000 </a:t>
            </a:r>
            <a:endParaRPr lang="es-CO" sz="1100" b="1" kern="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19" name="Flecha: hacia arriba 18">
            <a:extLst>
              <a:ext uri="{FF2B5EF4-FFF2-40B4-BE49-F238E27FC236}">
                <a16:creationId xmlns:a16="http://schemas.microsoft.com/office/drawing/2014/main" id="{B2955AE9-9E4F-4CA4-845A-8CE8716F0BF5}"/>
              </a:ext>
            </a:extLst>
          </p:cNvPr>
          <p:cNvSpPr/>
          <p:nvPr/>
        </p:nvSpPr>
        <p:spPr>
          <a:xfrm>
            <a:off x="4915352" y="2410216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hacia arriba 19">
            <a:extLst>
              <a:ext uri="{FF2B5EF4-FFF2-40B4-BE49-F238E27FC236}">
                <a16:creationId xmlns:a16="http://schemas.microsoft.com/office/drawing/2014/main" id="{3A3E6087-CD32-412F-BB51-3AE24B22AA48}"/>
              </a:ext>
            </a:extLst>
          </p:cNvPr>
          <p:cNvSpPr/>
          <p:nvPr/>
        </p:nvSpPr>
        <p:spPr>
          <a:xfrm rot="5400000">
            <a:off x="8267376" y="1208799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3127249-83CA-4AE7-9440-CC1853BD00DE}"/>
              </a:ext>
            </a:extLst>
          </p:cNvPr>
          <p:cNvSpPr txBox="1"/>
          <p:nvPr/>
        </p:nvSpPr>
        <p:spPr>
          <a:xfrm>
            <a:off x="10783513" y="4799465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9620464-43AE-49DB-A876-39BB0A8360FE}"/>
              </a:ext>
            </a:extLst>
          </p:cNvPr>
          <p:cNvSpPr txBox="1"/>
          <p:nvPr/>
        </p:nvSpPr>
        <p:spPr>
          <a:xfrm>
            <a:off x="4526962" y="1991416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710BC2E-EEFC-4375-B57C-9AD366ECE743}"/>
              </a:ext>
            </a:extLst>
          </p:cNvPr>
          <p:cNvSpPr txBox="1"/>
          <p:nvPr/>
        </p:nvSpPr>
        <p:spPr>
          <a:xfrm>
            <a:off x="5418468" y="4911253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9EBEDEC-4C29-4198-8D2F-F332B1CCA052}"/>
              </a:ext>
            </a:extLst>
          </p:cNvPr>
          <p:cNvSpPr txBox="1"/>
          <p:nvPr/>
        </p:nvSpPr>
        <p:spPr>
          <a:xfrm>
            <a:off x="7879830" y="4861001"/>
            <a:ext cx="1484221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Momento de pensión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240D88C-7B74-4D68-B904-B79BBCB38B21}"/>
              </a:ext>
            </a:extLst>
          </p:cNvPr>
          <p:cNvCxnSpPr/>
          <p:nvPr/>
        </p:nvCxnSpPr>
        <p:spPr>
          <a:xfrm>
            <a:off x="8570355" y="3112115"/>
            <a:ext cx="0" cy="1730928"/>
          </a:xfrm>
          <a:prstGeom prst="line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37E52B3-3501-44E9-AC6D-4F145B472A59}"/>
              </a:ext>
            </a:extLst>
          </p:cNvPr>
          <p:cNvCxnSpPr/>
          <p:nvPr/>
        </p:nvCxnSpPr>
        <p:spPr>
          <a:xfrm>
            <a:off x="6098975" y="3113992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5B21BE2D-123F-4FCA-A5AC-CFB8F5F1CAAE}"/>
              </a:ext>
            </a:extLst>
          </p:cNvPr>
          <p:cNvSpPr/>
          <p:nvPr/>
        </p:nvSpPr>
        <p:spPr>
          <a:xfrm>
            <a:off x="8646581" y="3548886"/>
            <a:ext cx="1777580" cy="369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s-ES" sz="1200" b="1" kern="0" dirty="0">
                <a:solidFill>
                  <a:srgbClr val="004E2B"/>
                </a:solidFill>
                <a:latin typeface="Arial Narrow" panose="020B0606020202030204" pitchFamily="34" charset="0"/>
                <a:sym typeface="Helvetica Light"/>
              </a:rPr>
              <a:t>Complemento de pensión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48ABEAB-CD40-497C-AE3E-CD1806A67425}"/>
              </a:ext>
            </a:extLst>
          </p:cNvPr>
          <p:cNvSpPr/>
          <p:nvPr/>
        </p:nvSpPr>
        <p:spPr>
          <a:xfrm>
            <a:off x="6406929" y="3979832"/>
            <a:ext cx="2110262" cy="369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Ahorro mensual </a:t>
            </a:r>
            <a:r>
              <a:rPr lang="es-CO" sz="14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$1.591.128 </a:t>
            </a:r>
            <a:endParaRPr lang="es-CO" sz="1200" b="1" kern="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28" name="CuadroTexto 18">
            <a:extLst>
              <a:ext uri="{FF2B5EF4-FFF2-40B4-BE49-F238E27FC236}">
                <a16:creationId xmlns:a16="http://schemas.microsoft.com/office/drawing/2014/main" id="{27CA8A99-589D-49AE-BB46-48D047FE1106}"/>
              </a:ext>
            </a:extLst>
          </p:cNvPr>
          <p:cNvSpPr txBox="1"/>
          <p:nvPr/>
        </p:nvSpPr>
        <p:spPr>
          <a:xfrm>
            <a:off x="6369857" y="3429000"/>
            <a:ext cx="1158240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40">
              <a:defRPr/>
            </a:pPr>
            <a:r>
              <a:rPr lang="es-CO" sz="1600" b="1" kern="0" dirty="0">
                <a:solidFill>
                  <a:prstClr val="white"/>
                </a:solidFill>
                <a:latin typeface="Arial Narrow" panose="020B0606020202030204" pitchFamily="34" charset="0"/>
                <a:sym typeface="Helvetica Light"/>
              </a:rPr>
              <a:t>Salario</a:t>
            </a:r>
          </a:p>
        </p:txBody>
      </p:sp>
      <p:cxnSp>
        <p:nvCxnSpPr>
          <p:cNvPr id="29" name="Conector: curvado 28">
            <a:extLst>
              <a:ext uri="{FF2B5EF4-FFF2-40B4-BE49-F238E27FC236}">
                <a16:creationId xmlns:a16="http://schemas.microsoft.com/office/drawing/2014/main" id="{7E4340FB-1365-44BD-9652-41B63CA97482}"/>
              </a:ext>
            </a:extLst>
          </p:cNvPr>
          <p:cNvCxnSpPr>
            <a:cxnSpLocks/>
            <a:stCxn id="25" idx="0"/>
            <a:endCxn id="3" idx="0"/>
          </p:cNvCxnSpPr>
          <p:nvPr/>
        </p:nvCxnSpPr>
        <p:spPr>
          <a:xfrm rot="5400000" flipH="1" flipV="1">
            <a:off x="8283242" y="2727704"/>
            <a:ext cx="430946" cy="2073311"/>
          </a:xfrm>
          <a:prstGeom prst="curvedConnector3">
            <a:avLst>
              <a:gd name="adj1" fmla="val 221598"/>
            </a:avLst>
          </a:prstGeom>
          <a:ln>
            <a:solidFill>
              <a:srgbClr val="FFD9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22 CuadroTexto">
            <a:extLst>
              <a:ext uri="{FF2B5EF4-FFF2-40B4-BE49-F238E27FC236}">
                <a16:creationId xmlns:a16="http://schemas.microsoft.com/office/drawing/2014/main" id="{D2F85C85-CC6A-4FAE-8D61-9404A75163F3}"/>
              </a:ext>
            </a:extLst>
          </p:cNvPr>
          <p:cNvSpPr txBox="1"/>
          <p:nvPr/>
        </p:nvSpPr>
        <p:spPr>
          <a:xfrm>
            <a:off x="10545049" y="3731218"/>
            <a:ext cx="1319806" cy="506121"/>
          </a:xfrm>
          <a:prstGeom prst="rect">
            <a:avLst/>
          </a:prstGeom>
          <a:solidFill>
            <a:srgbClr val="004E2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algn="ctr" defTabSz="778914" latinLnBrk="1" hangingPunct="0"/>
            <a:r>
              <a:rPr lang="es-CO" sz="1200" b="1" kern="0" dirty="0">
                <a:solidFill>
                  <a:schemeClr val="bg1"/>
                </a:solidFill>
                <a:latin typeface="Arial Narrow" panose="020B0606020202030204" pitchFamily="34" charset="0"/>
                <a:sym typeface="Helvetica Light"/>
              </a:rPr>
              <a:t>$2.735.233 mensual</a:t>
            </a:r>
          </a:p>
          <a:p>
            <a:pPr algn="ctr" defTabSz="778914" latinLnBrk="1" hangingPunct="0"/>
            <a:r>
              <a:rPr lang="es-CO" sz="1200" b="1" kern="0" dirty="0">
                <a:solidFill>
                  <a:srgbClr val="FFD954"/>
                </a:solidFill>
                <a:latin typeface="Arial Narrow" panose="020B0606020202030204" pitchFamily="34" charset="0"/>
                <a:sym typeface="Helvetica Light"/>
              </a:rPr>
              <a:t>10 años</a:t>
            </a:r>
          </a:p>
        </p:txBody>
      </p:sp>
    </p:spTree>
    <p:extLst>
      <p:ext uri="{BB962C8B-B14F-4D97-AF65-F5344CB8AC3E}">
        <p14:creationId xmlns:p14="http://schemas.microsoft.com/office/powerpoint/2010/main" val="10025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3" grpId="0"/>
      <p:bldP spid="24" grpId="0"/>
      <p:bldP spid="3" grpId="0" animBg="1"/>
      <p:bldP spid="25" grpId="0" animBg="1"/>
      <p:bldP spid="28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518597" y="2110364"/>
            <a:ext cx="4380910" cy="1318635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¿QUÉ RIESGOS TIENE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HOY EN RELACIÓN CON SU INGRESO? </a:t>
            </a:r>
            <a:r>
              <a:rPr lang="es-CO" sz="3200" b="1" i="1" dirty="0">
                <a:solidFill>
                  <a:srgbClr val="FFD954"/>
                </a:solidFill>
                <a:latin typeface="Arial Narrow" panose="020B0606020202030204" pitchFamily="34" charset="0"/>
                <a:ea typeface="+mn-ea"/>
                <a:cs typeface="+mn-cs"/>
              </a:rPr>
              <a:t>(2 de 2)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E4242ACA-1411-42D7-979E-5AA9ABE67DFA}"/>
              </a:ext>
            </a:extLst>
          </p:cNvPr>
          <p:cNvSpPr txBox="1"/>
          <p:nvPr/>
        </p:nvSpPr>
        <p:spPr>
          <a:xfrm>
            <a:off x="660435" y="3879307"/>
            <a:ext cx="336343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SITUACIÓN DE PENSIÓN </a:t>
            </a: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DE INVALIDEZ O MUERTE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C32EEDB-9514-495B-B72F-3FDA12EEA915}"/>
              </a:ext>
            </a:extLst>
          </p:cNvPr>
          <p:cNvSpPr/>
          <p:nvPr/>
        </p:nvSpPr>
        <p:spPr>
          <a:xfrm>
            <a:off x="5267187" y="3168388"/>
            <a:ext cx="2086978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/>
            <a:r>
              <a:rPr lang="es-CO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Salario</a:t>
            </a:r>
          </a:p>
          <a:p>
            <a:pPr marL="182563" indent="84138"/>
            <a:r>
              <a:rPr lang="es-CO" sz="1600" b="1" dirty="0">
                <a:solidFill>
                  <a:srgbClr val="FFD954"/>
                </a:solidFill>
                <a:latin typeface="Arial Narrow" panose="020B0606020202030204" pitchFamily="34" charset="0"/>
              </a:rPr>
              <a:t>$5.000.000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EFC6F86-AAC7-47FD-87A7-1FEF583CCE62}"/>
              </a:ext>
            </a:extLst>
          </p:cNvPr>
          <p:cNvSpPr/>
          <p:nvPr/>
        </p:nvSpPr>
        <p:spPr>
          <a:xfrm>
            <a:off x="7956920" y="3879307"/>
            <a:ext cx="3783954" cy="51202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Pensión de Invalidez o Muerte</a:t>
            </a:r>
          </a:p>
          <a:p>
            <a:pPr algn="ctr"/>
            <a:r>
              <a:rPr lang="es-CO" sz="1400" b="1" kern="0" dirty="0">
                <a:solidFill>
                  <a:srgbClr val="3D4045"/>
                </a:solidFill>
                <a:latin typeface="Arial Narrow" panose="020B0606020202030204" pitchFamily="34" charset="0"/>
                <a:sym typeface="Helvetica Light"/>
              </a:rPr>
              <a:t>$ 2.475.000 Inv. $ 2.362.000</a:t>
            </a:r>
            <a:r>
              <a:rPr lang="es-CO" sz="1400" b="1" kern="0" dirty="0">
                <a:solidFill>
                  <a:srgbClr val="FFFFFF"/>
                </a:solidFill>
                <a:latin typeface="Arial Narrow" panose="020B0606020202030204" pitchFamily="34" charset="0"/>
                <a:sym typeface="Helvetica Light"/>
              </a:rPr>
              <a:t> </a:t>
            </a:r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46768B05-FD30-46D5-9C2E-C2A75AE03F6C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Flecha: hacia arriba 34">
            <a:extLst>
              <a:ext uri="{FF2B5EF4-FFF2-40B4-BE49-F238E27FC236}">
                <a16:creationId xmlns:a16="http://schemas.microsoft.com/office/drawing/2014/main" id="{E98FACBF-9BBD-4FC4-86DA-25634B214C0F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60A496E-ED37-48DA-BA1A-2904DB896BE5}"/>
              </a:ext>
            </a:extLst>
          </p:cNvPr>
          <p:cNvSpPr txBox="1"/>
          <p:nvPr/>
        </p:nvSpPr>
        <p:spPr>
          <a:xfrm>
            <a:off x="10783513" y="484166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C409B8B-11B6-44A0-B7F2-7EA10BEAFC87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D9F355-ED6A-44A5-A035-F1BB6728F6F0}"/>
              </a:ext>
            </a:extLst>
          </p:cNvPr>
          <p:cNvSpPr txBox="1"/>
          <p:nvPr/>
        </p:nvSpPr>
        <p:spPr>
          <a:xfrm>
            <a:off x="5869941" y="4972157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F0EEB9B-12B6-4495-8865-1ED136B69312}"/>
              </a:ext>
            </a:extLst>
          </p:cNvPr>
          <p:cNvSpPr txBox="1"/>
          <p:nvPr/>
        </p:nvSpPr>
        <p:spPr>
          <a:xfrm>
            <a:off x="6760078" y="5272613"/>
            <a:ext cx="1691902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Evento de Invalidez o Muerte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5534B938-0FFE-4EE1-A035-C57DF9C5FC39}"/>
              </a:ext>
            </a:extLst>
          </p:cNvPr>
          <p:cNvCxnSpPr>
            <a:cxnSpLocks/>
          </p:cNvCxnSpPr>
          <p:nvPr/>
        </p:nvCxnSpPr>
        <p:spPr>
          <a:xfrm>
            <a:off x="7606029" y="4333685"/>
            <a:ext cx="0" cy="839484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64B30FB-7054-4FC6-BC35-3E86B66337EC}"/>
              </a:ext>
            </a:extLst>
          </p:cNvPr>
          <p:cNvCxnSpPr/>
          <p:nvPr/>
        </p:nvCxnSpPr>
        <p:spPr>
          <a:xfrm>
            <a:off x="6612053" y="3179663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E2B81E1-B424-4FE7-8C6F-20A31BB22239}"/>
              </a:ext>
            </a:extLst>
          </p:cNvPr>
          <p:cNvSpPr/>
          <p:nvPr/>
        </p:nvSpPr>
        <p:spPr>
          <a:xfrm>
            <a:off x="7956920" y="3168387"/>
            <a:ext cx="3783943" cy="593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s-ES" sz="1400" b="1" kern="0" dirty="0">
                <a:solidFill>
                  <a:srgbClr val="004E2B"/>
                </a:solidFill>
                <a:latin typeface="Arial Narrow" panose="020B0606020202030204" pitchFamily="34" charset="0"/>
                <a:sym typeface="Helvetica Light"/>
              </a:rPr>
              <a:t>Deja de recibir </a:t>
            </a:r>
          </a:p>
          <a:p>
            <a:pPr algn="ctr" defTabSz="1219170">
              <a:defRPr/>
            </a:pPr>
            <a:r>
              <a:rPr lang="es-CO" sz="14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$ 2.525.000 Inv. $ 2.637.500 </a:t>
            </a:r>
          </a:p>
        </p:txBody>
      </p:sp>
      <p:sp>
        <p:nvSpPr>
          <p:cNvPr id="45" name="42 Forma libre">
            <a:extLst>
              <a:ext uri="{FF2B5EF4-FFF2-40B4-BE49-F238E27FC236}">
                <a16:creationId xmlns:a16="http://schemas.microsoft.com/office/drawing/2014/main" id="{A6358A5B-656C-46D0-A307-36A2B1EBAA0F}"/>
              </a:ext>
            </a:extLst>
          </p:cNvPr>
          <p:cNvSpPr/>
          <p:nvPr/>
        </p:nvSpPr>
        <p:spPr>
          <a:xfrm>
            <a:off x="7555273" y="3136642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8" grpId="0"/>
      <p:bldP spid="39" grpId="0"/>
      <p:bldP spid="42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1AC55-D6FB-4864-97E8-065747AE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997C8A-C559-4211-93D7-255347024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E798EBAA-B8B0-41AF-9D6A-485AE3F7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27488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8;p17">
            <a:extLst>
              <a:ext uri="{FF2B5EF4-FFF2-40B4-BE49-F238E27FC236}">
                <a16:creationId xmlns:a16="http://schemas.microsoft.com/office/drawing/2014/main" id="{4EDFA077-5421-46F5-8E1A-BCC49A86491A}"/>
              </a:ext>
            </a:extLst>
          </p:cNvPr>
          <p:cNvSpPr/>
          <p:nvPr/>
        </p:nvSpPr>
        <p:spPr>
          <a:xfrm>
            <a:off x="488330" y="1616672"/>
            <a:ext cx="5616624" cy="465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4E2B"/>
              </a:buClr>
            </a:pP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Compañía de seguros orgullosamente colombiana fundada en 1939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95813" indent="-28575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Calificación AAA por </a:t>
            </a:r>
            <a:r>
              <a:rPr lang="es-CO" sz="1600" dirty="0" err="1">
                <a:latin typeface="Arial Narrow"/>
                <a:ea typeface="Arial Narrow"/>
                <a:cs typeface="Arial Narrow"/>
                <a:sym typeface="Arial Narrow"/>
              </a:rPr>
              <a:t>Fitch</a:t>
            </a: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 Ratings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95813" indent="-28575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Ofrecemos una gran variedad de beneficios para personas y empresas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95813" indent="-28575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Estamos en todo el territorio nacional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95813" indent="-28575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Pertenecemos a uno de los grupos económicos más importantes del país </a:t>
            </a:r>
            <a:r>
              <a:rPr lang="es-CO" sz="16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GRUPO BOLÍVAR</a:t>
            </a:r>
            <a:endParaRPr sz="1600" b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95813" indent="-28575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endParaRPr sz="1600" b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90" indent="-380990">
              <a:buClr>
                <a:srgbClr val="004E2B"/>
              </a:buClr>
              <a:buSzPts val="1300"/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NOSOTROS RESPONDEMOS: </a:t>
            </a:r>
            <a:endParaRPr sz="1600" b="1" dirty="0">
              <a:solidFill>
                <a:srgbClr val="004E2B"/>
              </a:solidFill>
            </a:endParaRPr>
          </a:p>
          <a:p>
            <a:pPr marL="990575" lvl="1" indent="-380990">
              <a:buClr>
                <a:srgbClr val="004E2B"/>
              </a:buClr>
              <a:buSzPts val="12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Mejor reputación el pago de siniestros</a:t>
            </a:r>
            <a:endParaRPr sz="1600" dirty="0"/>
          </a:p>
          <a:p>
            <a:pPr marL="990575" lvl="1" indent="-380990">
              <a:buClr>
                <a:srgbClr val="004E2B"/>
              </a:buClr>
              <a:buSzPts val="1200"/>
              <a:buFont typeface="Arial" panose="020B0604020202020204" pitchFamily="34" charset="0"/>
              <a:buChar char="•"/>
            </a:pPr>
            <a:r>
              <a:rPr lang="es-CO" sz="1600" dirty="0">
                <a:latin typeface="Arial Narrow"/>
                <a:ea typeface="Arial Narrow"/>
                <a:cs typeface="Arial Narrow"/>
                <a:sym typeface="Arial Narrow"/>
              </a:rPr>
              <a:t>Canales de servicio (RED322 y App)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02CC4D37-0DAF-4535-B803-723F5941C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" t="230" r="818" b="4604"/>
          <a:stretch/>
        </p:blipFill>
        <p:spPr>
          <a:xfrm>
            <a:off x="6794343" y="-27488"/>
            <a:ext cx="5397657" cy="6899343"/>
          </a:xfrm>
          <a:prstGeom prst="parallelogram">
            <a:avLst>
              <a:gd name="adj" fmla="val 0"/>
            </a:avLst>
          </a:prstGeom>
        </p:spPr>
      </p:pic>
      <p:sp>
        <p:nvSpPr>
          <p:cNvPr id="12" name="Google Shape;136;p17">
            <a:extLst>
              <a:ext uri="{FF2B5EF4-FFF2-40B4-BE49-F238E27FC236}">
                <a16:creationId xmlns:a16="http://schemas.microsoft.com/office/drawing/2014/main" id="{DCEB00F0-624C-482A-9698-8AF8470C95B8}"/>
              </a:ext>
            </a:extLst>
          </p:cNvPr>
          <p:cNvSpPr/>
          <p:nvPr/>
        </p:nvSpPr>
        <p:spPr>
          <a:xfrm>
            <a:off x="7004018" y="4829430"/>
            <a:ext cx="1632000" cy="1632000"/>
          </a:xfrm>
          <a:prstGeom prst="ellipse">
            <a:avLst/>
          </a:prstGeom>
          <a:solidFill>
            <a:srgbClr val="004E2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35;p17">
            <a:extLst>
              <a:ext uri="{FF2B5EF4-FFF2-40B4-BE49-F238E27FC236}">
                <a16:creationId xmlns:a16="http://schemas.microsoft.com/office/drawing/2014/main" id="{466E55FB-793E-4446-B9C4-2CDDECA81B50}"/>
              </a:ext>
            </a:extLst>
          </p:cNvPr>
          <p:cNvSpPr/>
          <p:nvPr/>
        </p:nvSpPr>
        <p:spPr>
          <a:xfrm>
            <a:off x="5162343" y="4872212"/>
            <a:ext cx="1632000" cy="1632000"/>
          </a:xfrm>
          <a:prstGeom prst="ellipse">
            <a:avLst/>
          </a:prstGeom>
          <a:solidFill>
            <a:srgbClr val="004E2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3;p17">
            <a:extLst>
              <a:ext uri="{FF2B5EF4-FFF2-40B4-BE49-F238E27FC236}">
                <a16:creationId xmlns:a16="http://schemas.microsoft.com/office/drawing/2014/main" id="{1C71DB63-D6A6-43E0-96EF-426ED845550A}"/>
              </a:ext>
            </a:extLst>
          </p:cNvPr>
          <p:cNvSpPr/>
          <p:nvPr/>
        </p:nvSpPr>
        <p:spPr>
          <a:xfrm>
            <a:off x="5222236" y="5096317"/>
            <a:ext cx="1532712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Pagamos</a:t>
            </a:r>
            <a:endParaRPr sz="1600" b="1" dirty="0">
              <a:solidFill>
                <a:schemeClr val="bg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es-CO" sz="1867" b="1" dirty="0">
                <a:solidFill>
                  <a:srgbClr val="FFD954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1,2 BILLONES</a:t>
            </a:r>
            <a:endParaRPr sz="1600" b="1" dirty="0">
              <a:solidFill>
                <a:srgbClr val="FFD954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de pesos*</a:t>
            </a:r>
            <a:endParaRPr sz="1600" b="1" dirty="0">
              <a:solidFill>
                <a:schemeClr val="bg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34;p17">
            <a:extLst>
              <a:ext uri="{FF2B5EF4-FFF2-40B4-BE49-F238E27FC236}">
                <a16:creationId xmlns:a16="http://schemas.microsoft.com/office/drawing/2014/main" id="{369B2684-E779-4310-BDF4-11D6A0F46237}"/>
              </a:ext>
            </a:extLst>
          </p:cNvPr>
          <p:cNvSpPr/>
          <p:nvPr/>
        </p:nvSpPr>
        <p:spPr>
          <a:xfrm>
            <a:off x="7043593" y="5035433"/>
            <a:ext cx="1525264" cy="119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Más de</a:t>
            </a:r>
            <a:endParaRPr sz="1600" b="1" dirty="0">
              <a:solidFill>
                <a:schemeClr val="bg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es-CO" sz="1800" b="1" dirty="0">
                <a:solidFill>
                  <a:srgbClr val="FFD954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3,8</a:t>
            </a:r>
            <a:endParaRPr sz="1800" b="1" dirty="0">
              <a:solidFill>
                <a:srgbClr val="FFD954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es-CO" sz="1867" b="1" dirty="0">
                <a:solidFill>
                  <a:srgbClr val="FFD954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MILLONES</a:t>
            </a:r>
            <a:endParaRPr sz="1600" b="1" dirty="0">
              <a:solidFill>
                <a:srgbClr val="FFD954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de clientes</a:t>
            </a:r>
            <a:endParaRPr sz="1600" b="1" dirty="0">
              <a:solidFill>
                <a:schemeClr val="bg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30;p17">
            <a:extLst>
              <a:ext uri="{FF2B5EF4-FFF2-40B4-BE49-F238E27FC236}">
                <a16:creationId xmlns:a16="http://schemas.microsoft.com/office/drawing/2014/main" id="{84EC2DBA-A2D6-4B25-833D-A4D9A5ADAE53}"/>
              </a:ext>
            </a:extLst>
          </p:cNvPr>
          <p:cNvSpPr txBox="1"/>
          <p:nvPr/>
        </p:nvSpPr>
        <p:spPr>
          <a:xfrm>
            <a:off x="621148" y="441149"/>
            <a:ext cx="56166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</a:pPr>
            <a:r>
              <a:rPr lang="es-CO" sz="3600" kern="0" dirty="0">
                <a:solidFill>
                  <a:srgbClr val="016D31"/>
                </a:solidFill>
                <a:latin typeface="Arial Narrow" panose="020B0606020202030204" pitchFamily="34" charset="0"/>
                <a:ea typeface="Roboto Condensed"/>
                <a:cs typeface="Arial"/>
                <a:sym typeface="Arial Narrow"/>
              </a:rPr>
              <a:t>SEGUROS</a:t>
            </a:r>
            <a:r>
              <a:rPr lang="es-CO" sz="3600" kern="0" dirty="0">
                <a:solidFill>
                  <a:srgbClr val="016D3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s-CO" sz="3600" b="1" kern="0" dirty="0">
                <a:solidFill>
                  <a:srgbClr val="004E2B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BOLÍVAR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AB35CE2-2275-454A-B9FD-8C5B3337AE5C}"/>
              </a:ext>
            </a:extLst>
          </p:cNvPr>
          <p:cNvSpPr/>
          <p:nvPr/>
        </p:nvSpPr>
        <p:spPr>
          <a:xfrm>
            <a:off x="624455" y="1149034"/>
            <a:ext cx="3941825" cy="419100"/>
          </a:xfrm>
          <a:prstGeom prst="rect">
            <a:avLst/>
          </a:prstGeom>
          <a:solidFill>
            <a:srgbClr val="FFD95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2D3033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NUESTRO PROPÓSITO ES </a:t>
            </a: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Roboto Condensed" panose="02000000000000000000" pitchFamily="2" charset="0"/>
                <a:sym typeface="Arial"/>
              </a:rPr>
              <a:t>GENERAR TRANQUILIDAD</a:t>
            </a:r>
          </a:p>
        </p:txBody>
      </p:sp>
    </p:spTree>
    <p:extLst>
      <p:ext uri="{BB962C8B-B14F-4D97-AF65-F5344CB8AC3E}">
        <p14:creationId xmlns:p14="http://schemas.microsoft.com/office/powerpoint/2010/main" val="260200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8DC30B7-CB51-42D7-985A-1020B74DFB29}"/>
              </a:ext>
            </a:extLst>
          </p:cNvPr>
          <p:cNvSpPr txBox="1">
            <a:spLocks/>
          </p:cNvSpPr>
          <p:nvPr/>
        </p:nvSpPr>
        <p:spPr>
          <a:xfrm>
            <a:off x="518597" y="2485842"/>
            <a:ext cx="4195647" cy="1318635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</a:rPr>
              <a:t>¿CUÁL ES LA MANERA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DE CUBRIRSE? </a:t>
            </a:r>
            <a:r>
              <a:rPr lang="es-CO" sz="3200" b="1" i="1" dirty="0">
                <a:solidFill>
                  <a:srgbClr val="FFD954"/>
                </a:solidFill>
                <a:latin typeface="Arial Narrow" panose="020B0606020202030204" pitchFamily="34" charset="0"/>
                <a:ea typeface="+mn-ea"/>
                <a:cs typeface="+mn-cs"/>
              </a:rPr>
              <a:t>(2 de 3)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E4242ACA-1411-42D7-979E-5AA9ABE67DFA}"/>
              </a:ext>
            </a:extLst>
          </p:cNvPr>
          <p:cNvSpPr txBox="1"/>
          <p:nvPr/>
        </p:nvSpPr>
        <p:spPr>
          <a:xfrm>
            <a:off x="660435" y="3879307"/>
            <a:ext cx="336343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SOLUCIÓN DE PENSIÓN </a:t>
            </a: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DE INVALIDEZ O MUERTE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C32EEDB-9514-495B-B72F-3FDA12EEA915}"/>
              </a:ext>
            </a:extLst>
          </p:cNvPr>
          <p:cNvSpPr/>
          <p:nvPr/>
        </p:nvSpPr>
        <p:spPr>
          <a:xfrm>
            <a:off x="5267186" y="3168388"/>
            <a:ext cx="2513645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84138" algn="ctr"/>
            <a:r>
              <a:rPr lang="es-CO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Salario</a:t>
            </a:r>
          </a:p>
          <a:p>
            <a:pPr marL="182563" indent="84138" algn="ctr"/>
            <a:r>
              <a:rPr lang="es-CO" sz="1600" b="1" dirty="0">
                <a:solidFill>
                  <a:srgbClr val="FFD954"/>
                </a:solidFill>
                <a:latin typeface="Arial Narrow" panose="020B0606020202030204" pitchFamily="34" charset="0"/>
              </a:rPr>
              <a:t>$5.000.000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EFC6F86-AAC7-47FD-87A7-1FEF583CCE62}"/>
              </a:ext>
            </a:extLst>
          </p:cNvPr>
          <p:cNvSpPr/>
          <p:nvPr/>
        </p:nvSpPr>
        <p:spPr>
          <a:xfrm>
            <a:off x="8242404" y="3879307"/>
            <a:ext cx="2146509" cy="51202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Pensión de Invalidez o Muerte</a:t>
            </a:r>
          </a:p>
          <a:p>
            <a:pPr algn="ctr"/>
            <a:r>
              <a:rPr lang="es-CO" sz="1400" b="1" kern="0" dirty="0">
                <a:solidFill>
                  <a:srgbClr val="3D4045"/>
                </a:solidFill>
                <a:latin typeface="Arial Narrow" panose="020B0606020202030204" pitchFamily="34" charset="0"/>
                <a:sym typeface="Helvetica Light"/>
              </a:rPr>
              <a:t>$ 2.475.000 Inv. $ 2.362.000</a:t>
            </a:r>
            <a:r>
              <a:rPr lang="es-CO" sz="1400" b="1" kern="0" dirty="0">
                <a:solidFill>
                  <a:srgbClr val="FFFFFF"/>
                </a:solidFill>
                <a:latin typeface="Arial Narrow" panose="020B0606020202030204" pitchFamily="34" charset="0"/>
                <a:sym typeface="Helvetica Light"/>
              </a:rPr>
              <a:t> </a:t>
            </a:r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46768B05-FD30-46D5-9C2E-C2A75AE03F6C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Flecha: hacia arriba 34">
            <a:extLst>
              <a:ext uri="{FF2B5EF4-FFF2-40B4-BE49-F238E27FC236}">
                <a16:creationId xmlns:a16="http://schemas.microsoft.com/office/drawing/2014/main" id="{E98FACBF-9BBD-4FC4-86DA-25634B214C0F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60A496E-ED37-48DA-BA1A-2904DB896BE5}"/>
              </a:ext>
            </a:extLst>
          </p:cNvPr>
          <p:cNvSpPr txBox="1"/>
          <p:nvPr/>
        </p:nvSpPr>
        <p:spPr>
          <a:xfrm>
            <a:off x="10783513" y="484166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C409B8B-11B6-44A0-B7F2-7EA10BEAFC87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D9F355-ED6A-44A5-A035-F1BB6728F6F0}"/>
              </a:ext>
            </a:extLst>
          </p:cNvPr>
          <p:cNvSpPr txBox="1"/>
          <p:nvPr/>
        </p:nvSpPr>
        <p:spPr>
          <a:xfrm>
            <a:off x="5199280" y="5026316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F0EEB9B-12B6-4495-8865-1ED136B69312}"/>
              </a:ext>
            </a:extLst>
          </p:cNvPr>
          <p:cNvSpPr txBox="1"/>
          <p:nvPr/>
        </p:nvSpPr>
        <p:spPr>
          <a:xfrm>
            <a:off x="7096253" y="5272613"/>
            <a:ext cx="1691902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Evento Fortuito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5534B938-0FFE-4EE1-A035-C57DF9C5FC39}"/>
              </a:ext>
            </a:extLst>
          </p:cNvPr>
          <p:cNvCxnSpPr>
            <a:cxnSpLocks/>
          </p:cNvCxnSpPr>
          <p:nvPr/>
        </p:nvCxnSpPr>
        <p:spPr>
          <a:xfrm>
            <a:off x="7942204" y="4333685"/>
            <a:ext cx="0" cy="839484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64B30FB-7054-4FC6-BC35-3E86B66337EC}"/>
              </a:ext>
            </a:extLst>
          </p:cNvPr>
          <p:cNvCxnSpPr/>
          <p:nvPr/>
        </p:nvCxnSpPr>
        <p:spPr>
          <a:xfrm>
            <a:off x="5898316" y="3168387"/>
            <a:ext cx="0" cy="1730928"/>
          </a:xfrm>
          <a:prstGeom prst="line">
            <a:avLst/>
          </a:prstGeom>
          <a:ln>
            <a:solidFill>
              <a:srgbClr val="FFD9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E2B81E1-B424-4FE7-8C6F-20A31BB22239}"/>
              </a:ext>
            </a:extLst>
          </p:cNvPr>
          <p:cNvSpPr/>
          <p:nvPr/>
        </p:nvSpPr>
        <p:spPr>
          <a:xfrm>
            <a:off x="8242403" y="3168387"/>
            <a:ext cx="2146503" cy="593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pt-BR" sz="1200" b="1" kern="0" dirty="0">
                <a:solidFill>
                  <a:srgbClr val="004E2B"/>
                </a:solidFill>
                <a:latin typeface="Arial Narrow" panose="020B0606020202030204" pitchFamily="34" charset="0"/>
                <a:sym typeface="Helvetica Light"/>
              </a:rPr>
              <a:t>Cobertura de Seguro de invalidez o </a:t>
            </a:r>
            <a:r>
              <a:rPr lang="pt-BR" sz="1200" b="1" kern="0" dirty="0" err="1">
                <a:solidFill>
                  <a:srgbClr val="004E2B"/>
                </a:solidFill>
                <a:latin typeface="Arial Narrow" panose="020B0606020202030204" pitchFamily="34" charset="0"/>
                <a:sym typeface="Helvetica Light"/>
              </a:rPr>
              <a:t>muerte</a:t>
            </a:r>
            <a:endParaRPr lang="pt-BR" sz="1200" b="1" kern="0" dirty="0">
              <a:solidFill>
                <a:srgbClr val="004E2B"/>
              </a:solidFill>
              <a:latin typeface="Arial Narrow" panose="020B0606020202030204" pitchFamily="34" charset="0"/>
              <a:sym typeface="Helvetica Light"/>
            </a:endParaRPr>
          </a:p>
          <a:p>
            <a:pPr algn="ctr" defTabSz="1219170">
              <a:defRPr/>
            </a:pPr>
            <a:r>
              <a:rPr lang="es-CO" sz="14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$ 284.137.521 </a:t>
            </a:r>
          </a:p>
        </p:txBody>
      </p:sp>
      <p:sp>
        <p:nvSpPr>
          <p:cNvPr id="45" name="42 Forma libre">
            <a:extLst>
              <a:ext uri="{FF2B5EF4-FFF2-40B4-BE49-F238E27FC236}">
                <a16:creationId xmlns:a16="http://schemas.microsoft.com/office/drawing/2014/main" id="{A6358A5B-656C-46D0-A307-36A2B1EBAA0F}"/>
              </a:ext>
            </a:extLst>
          </p:cNvPr>
          <p:cNvSpPr/>
          <p:nvPr/>
        </p:nvSpPr>
        <p:spPr>
          <a:xfrm>
            <a:off x="7891448" y="3136642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6392176-7ECC-40DD-9C4B-C5E1609C3693}"/>
              </a:ext>
            </a:extLst>
          </p:cNvPr>
          <p:cNvSpPr/>
          <p:nvPr/>
        </p:nvSpPr>
        <p:spPr>
          <a:xfrm>
            <a:off x="5898315" y="4117388"/>
            <a:ext cx="1882522" cy="273941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40">
              <a:defRPr/>
            </a:pPr>
            <a:r>
              <a:rPr lang="es-ES" sz="1100" b="1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sym typeface="Helvetica Light"/>
              </a:rPr>
              <a:t>Prima de Seguro </a:t>
            </a:r>
            <a:r>
              <a:rPr lang="es-CO" sz="1100" b="1" kern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sym typeface="Helvetica Light"/>
              </a:rPr>
              <a:t>$ 6.518 diario </a:t>
            </a:r>
          </a:p>
        </p:txBody>
      </p:sp>
      <p:sp>
        <p:nvSpPr>
          <p:cNvPr id="19" name="28 CuadroTexto">
            <a:extLst>
              <a:ext uri="{FF2B5EF4-FFF2-40B4-BE49-F238E27FC236}">
                <a16:creationId xmlns:a16="http://schemas.microsoft.com/office/drawing/2014/main" id="{FAA231F0-EEFE-4253-A017-C14341387336}"/>
              </a:ext>
            </a:extLst>
          </p:cNvPr>
          <p:cNvSpPr txBox="1"/>
          <p:nvPr/>
        </p:nvSpPr>
        <p:spPr>
          <a:xfrm>
            <a:off x="10621738" y="3559096"/>
            <a:ext cx="1043859" cy="506121"/>
          </a:xfrm>
          <a:prstGeom prst="rect">
            <a:avLst/>
          </a:prstGeom>
          <a:solidFill>
            <a:srgbClr val="004E2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778914" latinLnBrk="1" hangingPunct="0"/>
            <a:r>
              <a:rPr lang="es-CO" sz="1200" b="1" kern="0" dirty="0">
                <a:solidFill>
                  <a:schemeClr val="bg1"/>
                </a:solidFill>
                <a:latin typeface="Arial Narrow" panose="020B0606020202030204" pitchFamily="34" charset="0"/>
                <a:sym typeface="Helvetica Light"/>
              </a:rPr>
              <a:t>$ 2.525.000 </a:t>
            </a:r>
          </a:p>
          <a:p>
            <a:pPr algn="ctr" defTabSz="778914" latinLnBrk="1" hangingPunct="0"/>
            <a:r>
              <a:rPr lang="es-CO" sz="1200" b="1" kern="0" dirty="0" err="1">
                <a:solidFill>
                  <a:srgbClr val="FFD954"/>
                </a:solidFill>
                <a:latin typeface="Arial Narrow" panose="020B0606020202030204" pitchFamily="34" charset="0"/>
                <a:sym typeface="Helvetica Light"/>
              </a:rPr>
              <a:t>Inv</a:t>
            </a:r>
            <a:r>
              <a:rPr lang="es-CO" sz="1200" b="1" kern="0" dirty="0">
                <a:solidFill>
                  <a:srgbClr val="FFD954"/>
                </a:solidFill>
                <a:latin typeface="Arial Narrow" panose="020B0606020202030204" pitchFamily="34" charset="0"/>
                <a:sym typeface="Helvetica Light"/>
              </a:rPr>
              <a:t> $ 2.637.500 </a:t>
            </a: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753D5C57-D7BC-412C-A4DA-6350986E3C8D}"/>
              </a:ext>
            </a:extLst>
          </p:cNvPr>
          <p:cNvCxnSpPr>
            <a:cxnSpLocks/>
            <a:stCxn id="2" idx="0"/>
            <a:endCxn id="42" idx="0"/>
          </p:cNvCxnSpPr>
          <p:nvPr/>
        </p:nvCxnSpPr>
        <p:spPr>
          <a:xfrm rot="5400000" flipH="1" flipV="1">
            <a:off x="7603115" y="2404849"/>
            <a:ext cx="949001" cy="2476079"/>
          </a:xfrm>
          <a:prstGeom prst="curvedConnector3">
            <a:avLst>
              <a:gd name="adj1" fmla="val 161237"/>
            </a:avLst>
          </a:prstGeom>
          <a:ln>
            <a:solidFill>
              <a:srgbClr val="FFD9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2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8" grpId="0"/>
      <p:bldP spid="39" grpId="0"/>
      <p:bldP spid="42" grpId="0" animBg="1"/>
      <p:bldP spid="45" grpId="0" animBg="1"/>
      <p:bldP spid="2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637DEDC5-4CA8-447E-91A6-8F96C86FA20B}"/>
              </a:ext>
            </a:extLst>
          </p:cNvPr>
          <p:cNvSpPr/>
          <p:nvPr/>
        </p:nvSpPr>
        <p:spPr>
          <a:xfrm>
            <a:off x="1324939" y="2402752"/>
            <a:ext cx="8094471" cy="410395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8" rIns="91432" bIns="45718" rtlCol="0" anchor="ctr"/>
          <a:lstStyle/>
          <a:p>
            <a:pPr algn="ctr"/>
            <a:endParaRPr lang="es-CO"/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CF08499-E4E5-46D2-ACA7-8CB05F3F3FE1}"/>
              </a:ext>
            </a:extLst>
          </p:cNvPr>
          <p:cNvCxnSpPr>
            <a:cxnSpLocks/>
          </p:cNvCxnSpPr>
          <p:nvPr/>
        </p:nvCxnSpPr>
        <p:spPr>
          <a:xfrm>
            <a:off x="5372171" y="2402752"/>
            <a:ext cx="0" cy="4103952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1AA11AB-1D6D-41C4-81BA-D84BF4142FF2}"/>
              </a:ext>
            </a:extLst>
          </p:cNvPr>
          <p:cNvCxnSpPr/>
          <p:nvPr/>
        </p:nvCxnSpPr>
        <p:spPr>
          <a:xfrm>
            <a:off x="1324939" y="4999384"/>
            <a:ext cx="8094471" cy="0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Paralelogramo 55">
            <a:extLst>
              <a:ext uri="{FF2B5EF4-FFF2-40B4-BE49-F238E27FC236}">
                <a16:creationId xmlns:a16="http://schemas.microsoft.com/office/drawing/2014/main" id="{76B54020-962F-4E6C-9C33-38261C06FBF0}"/>
              </a:ext>
            </a:extLst>
          </p:cNvPr>
          <p:cNvSpPr/>
          <p:nvPr/>
        </p:nvSpPr>
        <p:spPr>
          <a:xfrm>
            <a:off x="-681336" y="1205340"/>
            <a:ext cx="575952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CONSTRUYA SU PLAN DE PROTECCIÓN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DBD2D96-B41A-440E-B3A7-6E1B4B908035}"/>
              </a:ext>
            </a:extLst>
          </p:cNvPr>
          <p:cNvSpPr/>
          <p:nvPr/>
        </p:nvSpPr>
        <p:spPr>
          <a:xfrm>
            <a:off x="1600199" y="2981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1C33AD2B-4EB1-4D68-BA97-C17EB98A6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90" y="3058894"/>
            <a:ext cx="359229" cy="3592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A8EDDF-C328-4A89-9EB1-6C59C060F02F}"/>
              </a:ext>
            </a:extLst>
          </p:cNvPr>
          <p:cNvSpPr txBox="1"/>
          <p:nvPr/>
        </p:nvSpPr>
        <p:spPr>
          <a:xfrm>
            <a:off x="2179631" y="2987095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enferma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gravemente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8768B656-6CD5-4D58-B71A-F10CD4DA54F2}"/>
              </a:ext>
            </a:extLst>
          </p:cNvPr>
          <p:cNvSpPr/>
          <p:nvPr/>
        </p:nvSpPr>
        <p:spPr>
          <a:xfrm>
            <a:off x="1600199" y="3613465"/>
            <a:ext cx="2090049" cy="5142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AD2282E-230D-4172-BEC5-CF1D482233B4}"/>
              </a:ext>
            </a:extLst>
          </p:cNvPr>
          <p:cNvSpPr txBox="1"/>
          <p:nvPr/>
        </p:nvSpPr>
        <p:spPr>
          <a:xfrm>
            <a:off x="1677498" y="3717271"/>
            <a:ext cx="193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Segunda Opinión Médica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D70480A6-7A5B-46E2-967D-D4D2B3615BA9}"/>
              </a:ext>
            </a:extLst>
          </p:cNvPr>
          <p:cNvSpPr/>
          <p:nvPr/>
        </p:nvSpPr>
        <p:spPr>
          <a:xfrm>
            <a:off x="4288473" y="26513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8F59FA2-05E8-4B53-B2DF-7F34D76E41A4}"/>
              </a:ext>
            </a:extLst>
          </p:cNvPr>
          <p:cNvSpPr txBox="1"/>
          <p:nvPr/>
        </p:nvSpPr>
        <p:spPr>
          <a:xfrm>
            <a:off x="4886698" y="2638809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Tiene una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FD34E3EE-7533-4B0C-AD24-CB558F374D54}"/>
              </a:ext>
            </a:extLst>
          </p:cNvPr>
          <p:cNvSpPr/>
          <p:nvPr/>
        </p:nvSpPr>
        <p:spPr>
          <a:xfrm>
            <a:off x="4288473" y="32809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4DDC483-9ABE-4560-B6D4-97B8A469D3F1}"/>
              </a:ext>
            </a:extLst>
          </p:cNvPr>
          <p:cNvSpPr txBox="1"/>
          <p:nvPr/>
        </p:nvSpPr>
        <p:spPr>
          <a:xfrm>
            <a:off x="4675622" y="3268409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incapacita 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Total y permanente</a:t>
            </a:r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19A94F4B-457A-41B5-8338-1E7842016372}"/>
              </a:ext>
            </a:extLst>
          </p:cNvPr>
          <p:cNvSpPr/>
          <p:nvPr/>
        </p:nvSpPr>
        <p:spPr>
          <a:xfrm>
            <a:off x="4288473" y="3911703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920D9F7A-6D7A-475F-B31F-726225290AD2}"/>
              </a:ext>
            </a:extLst>
          </p:cNvPr>
          <p:cNvSpPr txBox="1"/>
          <p:nvPr/>
        </p:nvSpPr>
        <p:spPr>
          <a:xfrm>
            <a:off x="4845146" y="3943680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Exoneración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del pago de primas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 descr="Imagen que contiene ventana, dibujo&#10;&#10;Descripción generada automáticamente">
            <a:extLst>
              <a:ext uri="{FF2B5EF4-FFF2-40B4-BE49-F238E27FC236}">
                <a16:creationId xmlns:a16="http://schemas.microsoft.com/office/drawing/2014/main" id="{7748AA28-90FF-40DE-878E-FB68587F2D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39" y="2734052"/>
            <a:ext cx="342588" cy="342588"/>
          </a:xfrm>
          <a:prstGeom prst="rect">
            <a:avLst/>
          </a:prstGeom>
        </p:spPr>
      </p:pic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50A71132-725C-4A6F-8FE2-5D3DD8EE45A6}"/>
              </a:ext>
            </a:extLst>
          </p:cNvPr>
          <p:cNvSpPr/>
          <p:nvPr/>
        </p:nvSpPr>
        <p:spPr>
          <a:xfrm>
            <a:off x="6867813" y="26638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6FEA38E-5041-4EC4-9E5E-C07D26471D72}"/>
              </a:ext>
            </a:extLst>
          </p:cNvPr>
          <p:cNvSpPr txBox="1"/>
          <p:nvPr/>
        </p:nvSpPr>
        <p:spPr>
          <a:xfrm>
            <a:off x="7363896" y="2651347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Es hospitalizado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Gastos médicos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5B9B8069-AD22-486D-9DDD-FCC3E9C0111C}"/>
              </a:ext>
            </a:extLst>
          </p:cNvPr>
          <p:cNvSpPr/>
          <p:nvPr/>
        </p:nvSpPr>
        <p:spPr>
          <a:xfrm>
            <a:off x="6867813" y="32934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3E373A2-9DDB-4DD5-A350-9EC9348A84A0}"/>
              </a:ext>
            </a:extLst>
          </p:cNvPr>
          <p:cNvSpPr txBox="1"/>
          <p:nvPr/>
        </p:nvSpPr>
        <p:spPr>
          <a:xfrm>
            <a:off x="7208995" y="3281535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Renta diaria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Por incapacidad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497C5C60-FBEF-493D-9A47-E29EF5B279FA}"/>
              </a:ext>
            </a:extLst>
          </p:cNvPr>
          <p:cNvSpPr/>
          <p:nvPr/>
        </p:nvSpPr>
        <p:spPr>
          <a:xfrm>
            <a:off x="6867813" y="3924241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7DA1CF4-67AA-4085-AB35-ED16F93CD68B}"/>
              </a:ext>
            </a:extLst>
          </p:cNvPr>
          <p:cNvSpPr txBox="1"/>
          <p:nvPr/>
        </p:nvSpPr>
        <p:spPr>
          <a:xfrm>
            <a:off x="7466038" y="3911703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Desmembración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por un accidente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agen 12" descr="Imagen que contiene luz&#10;&#10;Descripción generada automáticamente">
            <a:extLst>
              <a:ext uri="{FF2B5EF4-FFF2-40B4-BE49-F238E27FC236}">
                <a16:creationId xmlns:a16="http://schemas.microsoft.com/office/drawing/2014/main" id="{15D58B2D-0061-4D64-B7C6-D400650384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50" y="3359376"/>
            <a:ext cx="357342" cy="3573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D64A09-9BDE-48C6-9372-7881F0294A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2" y="4023823"/>
            <a:ext cx="335398" cy="335398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BE886CCC-9F09-4424-A916-E24993E38E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2" y="2735509"/>
            <a:ext cx="364749" cy="364749"/>
          </a:xfrm>
          <a:prstGeom prst="rect">
            <a:avLst/>
          </a:prstGeom>
        </p:spPr>
      </p:pic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41FC8687-5D74-4121-8097-2E8DBAC1A130}"/>
              </a:ext>
            </a:extLst>
          </p:cNvPr>
          <p:cNvSpPr/>
          <p:nvPr/>
        </p:nvSpPr>
        <p:spPr>
          <a:xfrm>
            <a:off x="6860383" y="5195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FD6DF2A-4667-4539-9C85-015474988E3E}"/>
              </a:ext>
            </a:extLst>
          </p:cNvPr>
          <p:cNvSpPr txBox="1"/>
          <p:nvPr/>
        </p:nvSpPr>
        <p:spPr>
          <a:xfrm>
            <a:off x="7356466" y="5182871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En un accidente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7756ED1-1D95-43F7-B68F-1422A05EAE1F}"/>
              </a:ext>
            </a:extLst>
          </p:cNvPr>
          <p:cNvSpPr/>
          <p:nvPr/>
        </p:nvSpPr>
        <p:spPr>
          <a:xfrm>
            <a:off x="6860383" y="58250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435F9462-6D3E-4FE0-8F5C-D0737968F6F4}"/>
              </a:ext>
            </a:extLst>
          </p:cNvPr>
          <p:cNvSpPr txBox="1"/>
          <p:nvPr/>
        </p:nvSpPr>
        <p:spPr>
          <a:xfrm>
            <a:off x="7211833" y="5832572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en un accidente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De tráfico terrestre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E0B24601-A728-49CB-883F-4A4FF4D3C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2" y="3356753"/>
            <a:ext cx="387663" cy="387663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F1F69DEA-AB40-45FF-B53C-9A419CE0A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4" y="3982081"/>
            <a:ext cx="400521" cy="400521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AF192DE1-52D1-4DAE-A3E9-8BF8BAB642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28" y="5858981"/>
            <a:ext cx="410668" cy="410668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DB1383BA-3826-4106-8773-3BC03A7E21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0" y="5237760"/>
            <a:ext cx="440748" cy="440748"/>
          </a:xfrm>
          <a:prstGeom prst="rect">
            <a:avLst/>
          </a:prstGeom>
        </p:spPr>
      </p:pic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5CA5C5F2-5327-4EA0-935E-78FA59644835}"/>
              </a:ext>
            </a:extLst>
          </p:cNvPr>
          <p:cNvSpPr/>
          <p:nvPr/>
        </p:nvSpPr>
        <p:spPr>
          <a:xfrm>
            <a:off x="4316986" y="5493430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7B975EA6-21C9-4A03-9102-1777E62DEF28}"/>
              </a:ext>
            </a:extLst>
          </p:cNvPr>
          <p:cNvSpPr txBox="1"/>
          <p:nvPr/>
        </p:nvSpPr>
        <p:spPr>
          <a:xfrm>
            <a:off x="4852745" y="5509272"/>
            <a:ext cx="139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por cualquier causa</a:t>
            </a: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E34293B0-C0BA-40FD-A861-8518F98A11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88" y="5548114"/>
            <a:ext cx="416770" cy="41677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8FFEB354-2A89-47F7-AAAB-34CAE3F516C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3349918" y="2882179"/>
            <a:ext cx="297245" cy="317787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4FA2942F-334B-41BF-BB4F-E379C7DF44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6130112" y="3220260"/>
            <a:ext cx="297245" cy="317787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DE1935F-9C71-4255-8B5F-1388DDCD797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660617" y="5085892"/>
            <a:ext cx="297245" cy="317787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5CEA4DB0-0B1F-4DDD-9822-56232FE5043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703703" y="6093182"/>
            <a:ext cx="297245" cy="317787"/>
          </a:xfrm>
          <a:prstGeom prst="rect">
            <a:avLst/>
          </a:prstGeom>
        </p:spPr>
      </p:pic>
      <p:sp>
        <p:nvSpPr>
          <p:cNvPr id="107" name="Elipse 106">
            <a:extLst>
              <a:ext uri="{FF2B5EF4-FFF2-40B4-BE49-F238E27FC236}">
                <a16:creationId xmlns:a16="http://schemas.microsoft.com/office/drawing/2014/main" id="{9436F9BF-00A6-4EDE-85CC-71404F0C01F4}"/>
              </a:ext>
            </a:extLst>
          </p:cNvPr>
          <p:cNvSpPr/>
          <p:nvPr/>
        </p:nvSpPr>
        <p:spPr>
          <a:xfrm>
            <a:off x="3415928" y="3375005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2CA9530E-05D6-44AF-AE3D-3A4855E42192}"/>
              </a:ext>
            </a:extLst>
          </p:cNvPr>
          <p:cNvSpPr/>
          <p:nvPr/>
        </p:nvSpPr>
        <p:spPr>
          <a:xfrm>
            <a:off x="6148319" y="2614449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E75741D6-449A-46DC-9042-2D7C80716CF8}"/>
              </a:ext>
            </a:extLst>
          </p:cNvPr>
          <p:cNvSpPr/>
          <p:nvPr/>
        </p:nvSpPr>
        <p:spPr>
          <a:xfrm>
            <a:off x="6147631" y="3601847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Rectángulo: esquinas redondeadas 109">
            <a:hlinkClick r:id="rId24" action="ppaction://hlinksldjump"/>
            <a:extLst>
              <a:ext uri="{FF2B5EF4-FFF2-40B4-BE49-F238E27FC236}">
                <a16:creationId xmlns:a16="http://schemas.microsoft.com/office/drawing/2014/main" id="{6D85C3B6-862C-49EE-988C-B5F91E5EC3F8}"/>
              </a:ext>
            </a:extLst>
          </p:cNvPr>
          <p:cNvSpPr/>
          <p:nvPr/>
        </p:nvSpPr>
        <p:spPr>
          <a:xfrm>
            <a:off x="9866215" y="3149550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Asistencia en el exterior</a:t>
            </a:r>
          </a:p>
        </p:txBody>
      </p:sp>
      <p:sp>
        <p:nvSpPr>
          <p:cNvPr id="111" name="Rectángulo: esquinas redondeadas 110">
            <a:hlinkClick r:id="rId25" action="ppaction://hlinksldjump"/>
            <a:extLst>
              <a:ext uri="{FF2B5EF4-FFF2-40B4-BE49-F238E27FC236}">
                <a16:creationId xmlns:a16="http://schemas.microsoft.com/office/drawing/2014/main" id="{E90ECEB1-2FB5-4A39-BD8F-2DE7E2369146}"/>
              </a:ext>
            </a:extLst>
          </p:cNvPr>
          <p:cNvSpPr/>
          <p:nvPr/>
        </p:nvSpPr>
        <p:spPr>
          <a:xfrm>
            <a:off x="9866215" y="3664127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Ahorro</a:t>
            </a:r>
          </a:p>
        </p:txBody>
      </p:sp>
      <p:sp>
        <p:nvSpPr>
          <p:cNvPr id="112" name="Rectángulo: esquinas redondeadas 111">
            <a:hlinkClick r:id="rId26" action="ppaction://hlinksldjump"/>
            <a:extLst>
              <a:ext uri="{FF2B5EF4-FFF2-40B4-BE49-F238E27FC236}">
                <a16:creationId xmlns:a16="http://schemas.microsoft.com/office/drawing/2014/main" id="{6CC52B76-B82E-4D83-85EA-275D70833F9A}"/>
              </a:ext>
            </a:extLst>
          </p:cNvPr>
          <p:cNvSpPr/>
          <p:nvPr/>
        </p:nvSpPr>
        <p:spPr>
          <a:xfrm>
            <a:off x="9866215" y="2650622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Servicios de asistencia</a:t>
            </a: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2DE0FBB4-BB0E-4259-8A12-00C59E897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10144224" y="4260540"/>
            <a:ext cx="434973" cy="465033"/>
          </a:xfrm>
          <a:prstGeom prst="rect">
            <a:avLst/>
          </a:prstGeom>
        </p:spPr>
      </p:pic>
      <p:sp>
        <p:nvSpPr>
          <p:cNvPr id="115" name="Elipse 114">
            <a:extLst>
              <a:ext uri="{FF2B5EF4-FFF2-40B4-BE49-F238E27FC236}">
                <a16:creationId xmlns:a16="http://schemas.microsoft.com/office/drawing/2014/main" id="{1460F41D-4B91-4105-9225-F7E5F026C364}"/>
              </a:ext>
            </a:extLst>
          </p:cNvPr>
          <p:cNvSpPr/>
          <p:nvPr/>
        </p:nvSpPr>
        <p:spPr>
          <a:xfrm>
            <a:off x="10226557" y="4745863"/>
            <a:ext cx="316083" cy="3160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36342B88-6100-4468-B740-5C69553BFC0B}"/>
              </a:ext>
            </a:extLst>
          </p:cNvPr>
          <p:cNvSpPr txBox="1"/>
          <p:nvPr/>
        </p:nvSpPr>
        <p:spPr>
          <a:xfrm>
            <a:off x="10370143" y="4327359"/>
            <a:ext cx="115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ANTICIPO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E74D713D-E8C1-409E-BAED-F319364AF31F}"/>
              </a:ext>
            </a:extLst>
          </p:cNvPr>
          <p:cNvSpPr txBox="1"/>
          <p:nvPr/>
        </p:nvSpPr>
        <p:spPr>
          <a:xfrm>
            <a:off x="10579197" y="4760693"/>
            <a:ext cx="1289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SUMA ADICIONAL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C389B9C2-DA88-4748-A05C-71D411C9679A}"/>
              </a:ext>
            </a:extLst>
          </p:cNvPr>
          <p:cNvSpPr/>
          <p:nvPr/>
        </p:nvSpPr>
        <p:spPr>
          <a:xfrm>
            <a:off x="1677498" y="1835576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ENFERMEDAD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1A8422E4-B8FF-424D-8411-C1B1C5E4A21D}"/>
              </a:ext>
            </a:extLst>
          </p:cNvPr>
          <p:cNvSpPr/>
          <p:nvPr/>
        </p:nvSpPr>
        <p:spPr>
          <a:xfrm>
            <a:off x="5746396" y="1837625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ACCIDENTE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704085D9-33A6-411B-A95C-B3F6B7B9D1E2}"/>
              </a:ext>
            </a:extLst>
          </p:cNvPr>
          <p:cNvSpPr/>
          <p:nvPr/>
        </p:nvSpPr>
        <p:spPr>
          <a:xfrm rot="16200000">
            <a:off x="-59802" y="3359668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 VIDA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136593D1-8174-4B7B-99CF-60A9339D7006}"/>
              </a:ext>
            </a:extLst>
          </p:cNvPr>
          <p:cNvSpPr/>
          <p:nvPr/>
        </p:nvSpPr>
        <p:spPr>
          <a:xfrm rot="16200000">
            <a:off x="-86971" y="5389589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MUERTE</a:t>
            </a:r>
          </a:p>
        </p:txBody>
      </p:sp>
      <p:sp>
        <p:nvSpPr>
          <p:cNvPr id="61" name="Rectángulo 60">
            <a:hlinkClick r:id="rId27" action="ppaction://hlinksldjump"/>
            <a:extLst>
              <a:ext uri="{FF2B5EF4-FFF2-40B4-BE49-F238E27FC236}">
                <a16:creationId xmlns:a16="http://schemas.microsoft.com/office/drawing/2014/main" id="{11C7BD7D-352D-469F-BC40-62BD0CCCA83E}"/>
              </a:ext>
            </a:extLst>
          </p:cNvPr>
          <p:cNvSpPr/>
          <p:nvPr/>
        </p:nvSpPr>
        <p:spPr>
          <a:xfrm>
            <a:off x="9955169" y="5762668"/>
            <a:ext cx="2244934" cy="77538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Ver detalle de los anexos </a:t>
            </a:r>
          </a:p>
          <a:p>
            <a:pPr algn="ctr"/>
            <a:r>
              <a:rPr lang="es-CO" sz="2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AQUÍ</a:t>
            </a: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AFBB1055-AB17-4CC3-8514-DDE5CC52159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28" y="6102300"/>
            <a:ext cx="331579" cy="3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8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882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1" y="2259792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1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BRE</a:t>
            </a:r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CHA</a:t>
            </a:r>
            <a:endParaRPr kumimoji="0" lang="es-CO" sz="4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18" y="3072701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PENSIONAL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3" y="3488199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Díky koronaviru objevil po letech svoji rodinu! Dojemný příběh ...">
            <a:extLst>
              <a:ext uri="{FF2B5EF4-FFF2-40B4-BE49-F238E27FC236}">
                <a16:creationId xmlns:a16="http://schemas.microsoft.com/office/drawing/2014/main" id="{AFAA1828-F993-40D9-9734-664996E76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20591"/>
          <a:stretch/>
        </p:blipFill>
        <p:spPr bwMode="auto">
          <a:xfrm>
            <a:off x="4887827" y="-4041"/>
            <a:ext cx="7304174" cy="6919225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07F809D-55B7-4810-AFCB-AE880AA75B09}"/>
              </a:ext>
            </a:extLst>
          </p:cNvPr>
          <p:cNvSpPr txBox="1"/>
          <p:nvPr/>
        </p:nvSpPr>
        <p:spPr>
          <a:xfrm>
            <a:off x="2962426" y="4043061"/>
            <a:ext cx="1762345" cy="523220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GRACIAS</a:t>
            </a:r>
          </a:p>
        </p:txBody>
      </p:sp>
      <p:sp>
        <p:nvSpPr>
          <p:cNvPr id="16" name="CuadroTexto 15">
            <a:hlinkClick r:id="rId6" action="ppaction://hlinksldjump"/>
            <a:extLst>
              <a:ext uri="{FF2B5EF4-FFF2-40B4-BE49-F238E27FC236}">
                <a16:creationId xmlns:a16="http://schemas.microsoft.com/office/drawing/2014/main" id="{38778724-46BB-4DAF-A609-8554B38736D9}"/>
              </a:ext>
            </a:extLst>
          </p:cNvPr>
          <p:cNvSpPr txBox="1"/>
          <p:nvPr/>
        </p:nvSpPr>
        <p:spPr>
          <a:xfrm>
            <a:off x="733839" y="5006862"/>
            <a:ext cx="4153989" cy="338554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VOLVER AL PORTAFOLIO HACIENDO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CLIC AQUÍ </a:t>
            </a:r>
          </a:p>
        </p:txBody>
      </p:sp>
    </p:spTree>
    <p:extLst>
      <p:ext uri="{BB962C8B-B14F-4D97-AF65-F5344CB8AC3E}">
        <p14:creationId xmlns:p14="http://schemas.microsoft.com/office/powerpoint/2010/main" val="389974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652604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ENFOQUE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20" y="3465513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EDUCACIÓN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5" y="3881011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Inc. Russia — журнал о бизнесе и технологиях">
            <a:extLst>
              <a:ext uri="{FF2B5EF4-FFF2-40B4-BE49-F238E27FC236}">
                <a16:creationId xmlns:a16="http://schemas.microsoft.com/office/drawing/2014/main" id="{E24CAF77-D342-42A9-AC67-ED0ED58DC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t="229" r="8833" b="-229"/>
          <a:stretch/>
        </p:blipFill>
        <p:spPr bwMode="auto">
          <a:xfrm>
            <a:off x="4887828" y="-6870"/>
            <a:ext cx="7304172" cy="6922053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1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67123"/>
            <a:ext cx="12192000" cy="69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637870" y="403546"/>
            <a:ext cx="7492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i="1" dirty="0">
                <a:solidFill>
                  <a:srgbClr val="004E2B"/>
                </a:solidFill>
                <a:latin typeface="Arial Narrow" panose="020B0606020202030204" pitchFamily="34" charset="0"/>
              </a:rPr>
              <a:t>¿QUÉ PROFESIÓN TENDRÁN </a:t>
            </a:r>
            <a:r>
              <a:rPr lang="es-CO" sz="4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SUS HIJOS EN EL FUTURO?</a:t>
            </a:r>
          </a:p>
        </p:txBody>
      </p: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Resultado de imagen para juguetes simbolicos">
            <a:extLst>
              <a:ext uri="{FF2B5EF4-FFF2-40B4-BE49-F238E27FC236}">
                <a16:creationId xmlns:a16="http://schemas.microsoft.com/office/drawing/2014/main" id="{106E80E1-B280-4FFA-856D-BF4E3182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5803" y="1751272"/>
            <a:ext cx="7736197" cy="51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5FF740A-DD6E-4BAE-AB5C-3A776C79E56A}"/>
              </a:ext>
            </a:extLst>
          </p:cNvPr>
          <p:cNvSpPr txBox="1"/>
          <p:nvPr/>
        </p:nvSpPr>
        <p:spPr>
          <a:xfrm>
            <a:off x="1023706" y="2343827"/>
            <a:ext cx="1938720" cy="253146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Médico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Abogado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Ingeniero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Arquitecto 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Economista 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  <a:sym typeface="Arial"/>
              </a:rPr>
              <a:t>Artista </a:t>
            </a:r>
          </a:p>
          <a:p>
            <a:pPr marL="214293" indent="-214293" defTabSz="685732">
              <a:buClr>
                <a:srgbClr val="006839"/>
              </a:buClr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333333">
                  <a:lumMod val="75000"/>
                </a:srgbClr>
              </a:solidFill>
              <a:latin typeface="Arial Narrow" panose="020B0606020202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64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teenagers young team together cheerful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/>
          <a:stretch/>
        </p:blipFill>
        <p:spPr bwMode="auto">
          <a:xfrm>
            <a:off x="221142" y="254833"/>
            <a:ext cx="11726023" cy="50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3747543"/>
            <a:ext cx="12192000" cy="3110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s-CO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5" y="4132257"/>
            <a:ext cx="2417248" cy="9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357" y="3982996"/>
            <a:ext cx="1809327" cy="118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041" y="3948361"/>
            <a:ext cx="869787" cy="115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8687" r="19245" b="14416"/>
          <a:stretch/>
        </p:blipFill>
        <p:spPr bwMode="auto">
          <a:xfrm>
            <a:off x="5957029" y="5171801"/>
            <a:ext cx="1716579" cy="13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83" y="5481419"/>
            <a:ext cx="1620180" cy="73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615" y="5318111"/>
            <a:ext cx="1232759" cy="116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1152074" y="4411173"/>
            <a:ext cx="3745535" cy="1783200"/>
          </a:xfrm>
          <a:prstGeom prst="rect">
            <a:avLst/>
          </a:prstGeom>
        </p:spPr>
        <p:txBody>
          <a:bodyPr vert="horz" lIns="68568" tIns="34286" rIns="68568" bIns="34286" rtlCol="0" anchor="t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s-CO" sz="3300" i="1" spc="300" dirty="0">
                <a:solidFill>
                  <a:srgbClr val="004E2B"/>
                </a:solidFill>
                <a:latin typeface="Arial Narrow" panose="020B0606020202030204" pitchFamily="34" charset="0"/>
              </a:rPr>
              <a:t>Sabía usted cuáles</a:t>
            </a:r>
            <a:r>
              <a:rPr lang="es-CO" sz="3300" i="1" dirty="0">
                <a:solidFill>
                  <a:srgbClr val="004E2B"/>
                </a:solidFill>
                <a:latin typeface="Arial Narrow" panose="020B0606020202030204" pitchFamily="34" charset="0"/>
              </a:rPr>
              <a:t> </a:t>
            </a:r>
            <a:r>
              <a:rPr lang="es-CO" sz="33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son las universidades más importantes…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007454" y="4395673"/>
            <a:ext cx="4121457" cy="1659451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6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abstract grey wave background">
            <a:extLst>
              <a:ext uri="{FF2B5EF4-FFF2-40B4-BE49-F238E27FC236}">
                <a16:creationId xmlns:a16="http://schemas.microsoft.com/office/drawing/2014/main" id="{1645D08C-3873-4607-95AA-186E89B32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67123"/>
            <a:ext cx="12192000" cy="69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99DE968-79CA-480C-9762-3AC92BDBE1A5}"/>
              </a:ext>
            </a:extLst>
          </p:cNvPr>
          <p:cNvSpPr txBox="1">
            <a:spLocks/>
          </p:cNvSpPr>
          <p:nvPr/>
        </p:nvSpPr>
        <p:spPr>
          <a:xfrm>
            <a:off x="406586" y="2160816"/>
            <a:ext cx="3771857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¿Cuánto ahorrar para el futuro de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la educación de mi hijo(a)?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E71B2F-A391-428C-A22B-9EC89648F292}"/>
              </a:ext>
            </a:extLst>
          </p:cNvPr>
          <p:cNvSpPr/>
          <p:nvPr/>
        </p:nvSpPr>
        <p:spPr>
          <a:xfrm>
            <a:off x="5267188" y="3168388"/>
            <a:ext cx="2067338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FFFFFF"/>
                </a:solidFill>
                <a:latin typeface="Arial Narrow" panose="020B0606020202030204" pitchFamily="34" charset="0"/>
              </a:rPr>
              <a:t>5 PRIMARIA</a:t>
            </a:r>
          </a:p>
          <a:p>
            <a:pPr algn="ctr"/>
            <a:r>
              <a:rPr lang="es-CO" b="1" dirty="0">
                <a:solidFill>
                  <a:srgbClr val="FFD954"/>
                </a:solidFill>
                <a:latin typeface="Arial Narrow" panose="020B0606020202030204" pitchFamily="34" charset="0"/>
              </a:rPr>
              <a:t>$ 2.000.000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F6378F-2C22-4173-A4D8-CBF29F997E4B}"/>
              </a:ext>
            </a:extLst>
          </p:cNvPr>
          <p:cNvSpPr/>
          <p:nvPr/>
        </p:nvSpPr>
        <p:spPr>
          <a:xfrm>
            <a:off x="7470362" y="3168387"/>
            <a:ext cx="2067338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FFFFFF"/>
                </a:solidFill>
                <a:latin typeface="Arial Narrow" panose="020B0606020202030204" pitchFamily="34" charset="0"/>
              </a:rPr>
              <a:t>Años en los que necesitará </a:t>
            </a:r>
            <a:r>
              <a:rPr lang="es-CO" b="1" dirty="0">
                <a:solidFill>
                  <a:srgbClr val="FFFFFF"/>
                </a:solidFill>
                <a:latin typeface="Arial Narrow" panose="020B0606020202030204" pitchFamily="34" charset="0"/>
              </a:rPr>
              <a:t>el capital </a:t>
            </a:r>
            <a:r>
              <a:rPr lang="es-CO" b="1" dirty="0">
                <a:solidFill>
                  <a:srgbClr val="FFD954"/>
                </a:solidFill>
                <a:latin typeface="Arial Narrow" panose="020B0606020202030204" pitchFamily="34" charset="0"/>
              </a:rPr>
              <a:t>7 AÑOS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349EDE-3F2A-4733-B68D-3C01A9EE82B6}"/>
              </a:ext>
            </a:extLst>
          </p:cNvPr>
          <p:cNvSpPr/>
          <p:nvPr/>
        </p:nvSpPr>
        <p:spPr>
          <a:xfrm>
            <a:off x="9673536" y="3168387"/>
            <a:ext cx="2067338" cy="122294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4E2B"/>
                </a:solidFill>
                <a:latin typeface="Arial Narrow" panose="020B0606020202030204" pitchFamily="34" charset="0"/>
              </a:rPr>
              <a:t>10 semestres Universidad </a:t>
            </a:r>
          </a:p>
          <a:p>
            <a:pPr algn="ctr"/>
            <a:r>
              <a:rPr lang="es-CO" sz="2400" b="1" dirty="0">
                <a:solidFill>
                  <a:srgbClr val="004E2B"/>
                </a:solidFill>
                <a:latin typeface="Arial Narrow" panose="020B0606020202030204" pitchFamily="34" charset="0"/>
              </a:rPr>
              <a:t>$ 107 M</a:t>
            </a: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FE0C5223-4545-4F66-A37F-8A496EA3EFCF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F9B05F7F-4D25-4862-8E36-C37BE0CC8676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D79BE-CBAF-48E1-ADFD-44F0CDC162EF}"/>
              </a:ext>
            </a:extLst>
          </p:cNvPr>
          <p:cNvSpPr txBox="1"/>
          <p:nvPr/>
        </p:nvSpPr>
        <p:spPr>
          <a:xfrm>
            <a:off x="10783513" y="4841669"/>
            <a:ext cx="1408487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Años de Estudio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0751F0-42F1-46EA-AC82-52D078EA124D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A59EA-BFF8-4E58-ACD5-3002A86C5E02}"/>
              </a:ext>
            </a:extLst>
          </p:cNvPr>
          <p:cNvSpPr txBox="1"/>
          <p:nvPr/>
        </p:nvSpPr>
        <p:spPr>
          <a:xfrm>
            <a:off x="6592414" y="4865005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5 Primaria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DBC3E9E-700B-4F5C-9E40-5DAF0E629164}"/>
              </a:ext>
            </a:extLst>
          </p:cNvPr>
          <p:cNvSpPr txBox="1"/>
          <p:nvPr/>
        </p:nvSpPr>
        <p:spPr>
          <a:xfrm>
            <a:off x="8710291" y="4849141"/>
            <a:ext cx="1862922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Inicio de la Universidad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C54A8CA-012A-4703-B92F-6BF1D1F6AACE}"/>
              </a:ext>
            </a:extLst>
          </p:cNvPr>
          <p:cNvSpPr txBox="1"/>
          <p:nvPr/>
        </p:nvSpPr>
        <p:spPr>
          <a:xfrm>
            <a:off x="7603987" y="2378057"/>
            <a:ext cx="1664250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Ahorro mensual  </a:t>
            </a:r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$ 1.467.137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54FD261-D141-4EE1-8697-272A42A61D05}"/>
              </a:ext>
            </a:extLst>
          </p:cNvPr>
          <p:cNvCxnSpPr/>
          <p:nvPr/>
        </p:nvCxnSpPr>
        <p:spPr>
          <a:xfrm>
            <a:off x="9597302" y="3168387"/>
            <a:ext cx="0" cy="1730928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EFFC2EB-9002-4536-B698-5BD045A2D953}"/>
              </a:ext>
            </a:extLst>
          </p:cNvPr>
          <p:cNvCxnSpPr/>
          <p:nvPr/>
        </p:nvCxnSpPr>
        <p:spPr>
          <a:xfrm>
            <a:off x="7391676" y="3168387"/>
            <a:ext cx="0" cy="1730928"/>
          </a:xfrm>
          <a:prstGeom prst="line">
            <a:avLst/>
          </a:prstGeom>
          <a:ln>
            <a:solidFill>
              <a:srgbClr val="004E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 CuadroTexto">
            <a:extLst>
              <a:ext uri="{FF2B5EF4-FFF2-40B4-BE49-F238E27FC236}">
                <a16:creationId xmlns:a16="http://schemas.microsoft.com/office/drawing/2014/main" id="{12B2619E-E99C-4E82-968C-D5074E2DB64E}"/>
              </a:ext>
            </a:extLst>
          </p:cNvPr>
          <p:cNvSpPr txBox="1"/>
          <p:nvPr/>
        </p:nvSpPr>
        <p:spPr>
          <a:xfrm>
            <a:off x="476293" y="3947682"/>
            <a:ext cx="3340333" cy="1121636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Hombre 44 años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Hijo: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Simón 10 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Costo actual colegio: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$ 2.000.000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Universidad: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$ 10.000.000</a:t>
            </a:r>
          </a:p>
        </p:txBody>
      </p:sp>
    </p:spTree>
    <p:extLst>
      <p:ext uri="{BB962C8B-B14F-4D97-AF65-F5344CB8AC3E}">
        <p14:creationId xmlns:p14="http://schemas.microsoft.com/office/powerpoint/2010/main" val="31514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abstract grey wave background">
            <a:extLst>
              <a:ext uri="{FF2B5EF4-FFF2-40B4-BE49-F238E27FC236}">
                <a16:creationId xmlns:a16="http://schemas.microsoft.com/office/drawing/2014/main" id="{1645D08C-3873-4607-95AA-186E89B32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67123"/>
            <a:ext cx="12192000" cy="69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99DE968-79CA-480C-9762-3AC92BDBE1A5}"/>
              </a:ext>
            </a:extLst>
          </p:cNvPr>
          <p:cNvSpPr txBox="1">
            <a:spLocks/>
          </p:cNvSpPr>
          <p:nvPr/>
        </p:nvSpPr>
        <p:spPr>
          <a:xfrm>
            <a:off x="406586" y="2160816"/>
            <a:ext cx="3771857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¿Cómo proteger el futuro de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la educación de mi hijo(a)?</a:t>
            </a:r>
          </a:p>
        </p:txBody>
      </p:sp>
      <p:sp>
        <p:nvSpPr>
          <p:cNvPr id="4" name="1 CuadroTexto">
            <a:extLst>
              <a:ext uri="{FF2B5EF4-FFF2-40B4-BE49-F238E27FC236}">
                <a16:creationId xmlns:a16="http://schemas.microsoft.com/office/drawing/2014/main" id="{2B19DB12-3BF6-419F-83AD-FEB38A4A1572}"/>
              </a:ext>
            </a:extLst>
          </p:cNvPr>
          <p:cNvSpPr txBox="1"/>
          <p:nvPr/>
        </p:nvSpPr>
        <p:spPr>
          <a:xfrm>
            <a:off x="476293" y="3947682"/>
            <a:ext cx="3340333" cy="1121636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Hombre 44 años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Hijo: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Simón 10  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Costo actual colegio: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$ 2.000.000</a:t>
            </a:r>
          </a:p>
          <a:p>
            <a:pPr defTabSz="778655" latinLnBrk="1" hangingPunct="0">
              <a:defRPr/>
            </a:pPr>
            <a:r>
              <a:rPr lang="es-CO" sz="1600" b="1" kern="0" dirty="0">
                <a:solidFill>
                  <a:srgbClr val="FFD954"/>
                </a:solidFill>
                <a:latin typeface="Arial Narrow" panose="020B0606020202030204" pitchFamily="34" charset="0"/>
              </a:rPr>
              <a:t>Universidad: </a:t>
            </a:r>
            <a:r>
              <a:rPr lang="es-CO" sz="1600" kern="0" dirty="0">
                <a:solidFill>
                  <a:schemeClr val="bg1"/>
                </a:solidFill>
                <a:latin typeface="Arial Narrow" panose="020B0606020202030204" pitchFamily="34" charset="0"/>
              </a:rPr>
              <a:t>$ 10.000.000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E71B2F-A391-428C-A22B-9EC89648F292}"/>
              </a:ext>
            </a:extLst>
          </p:cNvPr>
          <p:cNvSpPr/>
          <p:nvPr/>
        </p:nvSpPr>
        <p:spPr>
          <a:xfrm>
            <a:off x="5267188" y="2692138"/>
            <a:ext cx="2067338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FFFFFF"/>
                </a:solidFill>
                <a:latin typeface="Arial Narrow" panose="020B0606020202030204" pitchFamily="34" charset="0"/>
              </a:rPr>
              <a:t>5 PRIMARIA</a:t>
            </a:r>
          </a:p>
          <a:p>
            <a:pPr algn="ctr"/>
            <a:r>
              <a:rPr lang="es-CO" b="1" dirty="0">
                <a:solidFill>
                  <a:srgbClr val="FFD954"/>
                </a:solidFill>
                <a:latin typeface="Arial Narrow" panose="020B0606020202030204" pitchFamily="34" charset="0"/>
              </a:rPr>
              <a:t>$ 2.000.000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F6378F-2C22-4173-A4D8-CBF29F997E4B}"/>
              </a:ext>
            </a:extLst>
          </p:cNvPr>
          <p:cNvSpPr/>
          <p:nvPr/>
        </p:nvSpPr>
        <p:spPr>
          <a:xfrm>
            <a:off x="7470362" y="2692137"/>
            <a:ext cx="2067338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dirty="0">
                <a:solidFill>
                  <a:srgbClr val="FFFFFF"/>
                </a:solidFill>
                <a:latin typeface="Arial Narrow" panose="020B0606020202030204" pitchFamily="34" charset="0"/>
              </a:rPr>
              <a:t>Tiempo que </a:t>
            </a:r>
          </a:p>
          <a:p>
            <a:pPr algn="r"/>
            <a:r>
              <a:rPr lang="es-CO" dirty="0">
                <a:solidFill>
                  <a:srgbClr val="FFFFFF"/>
                </a:solidFill>
                <a:latin typeface="Arial Narrow" panose="020B0606020202030204" pitchFamily="34" charset="0"/>
              </a:rPr>
              <a:t>falta de colegio</a:t>
            </a:r>
          </a:p>
          <a:p>
            <a:pPr algn="r"/>
            <a:r>
              <a:rPr lang="es-CO" b="1" dirty="0">
                <a:solidFill>
                  <a:srgbClr val="FFD954"/>
                </a:solidFill>
                <a:latin typeface="Arial Narrow" panose="020B0606020202030204" pitchFamily="34" charset="0"/>
              </a:rPr>
              <a:t>$ 160 M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349EDE-3F2A-4733-B68D-3C01A9EE82B6}"/>
              </a:ext>
            </a:extLst>
          </p:cNvPr>
          <p:cNvSpPr/>
          <p:nvPr/>
        </p:nvSpPr>
        <p:spPr>
          <a:xfrm>
            <a:off x="9673536" y="2692137"/>
            <a:ext cx="2067338" cy="122294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4E2B"/>
                </a:solidFill>
                <a:latin typeface="Arial Narrow" panose="020B0606020202030204" pitchFamily="34" charset="0"/>
              </a:rPr>
              <a:t>10 semestres Universidad </a:t>
            </a:r>
          </a:p>
          <a:p>
            <a:pPr algn="ctr"/>
            <a:r>
              <a:rPr lang="es-CO" sz="2400" b="1" dirty="0">
                <a:solidFill>
                  <a:srgbClr val="004E2B"/>
                </a:solidFill>
                <a:latin typeface="Arial Narrow" panose="020B0606020202030204" pitchFamily="34" charset="0"/>
              </a:rPr>
              <a:t>$ 107 M</a:t>
            </a: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FE0C5223-4545-4F66-A37F-8A496EA3EFCF}"/>
              </a:ext>
            </a:extLst>
          </p:cNvPr>
          <p:cNvSpPr/>
          <p:nvPr/>
        </p:nvSpPr>
        <p:spPr>
          <a:xfrm>
            <a:off x="4915352" y="197617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F9B05F7F-4D25-4862-8E36-C37BE0CC8676}"/>
              </a:ext>
            </a:extLst>
          </p:cNvPr>
          <p:cNvSpPr/>
          <p:nvPr/>
        </p:nvSpPr>
        <p:spPr>
          <a:xfrm rot="5400000">
            <a:off x="8267376" y="77475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D79BE-CBAF-48E1-ADFD-44F0CDC162EF}"/>
              </a:ext>
            </a:extLst>
          </p:cNvPr>
          <p:cNvSpPr txBox="1"/>
          <p:nvPr/>
        </p:nvSpPr>
        <p:spPr>
          <a:xfrm>
            <a:off x="10783513" y="436541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0751F0-42F1-46EA-AC82-52D078EA124D}"/>
              </a:ext>
            </a:extLst>
          </p:cNvPr>
          <p:cNvSpPr txBox="1"/>
          <p:nvPr/>
        </p:nvSpPr>
        <p:spPr>
          <a:xfrm>
            <a:off x="4526962" y="155737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A59EA-BFF8-4E58-ACD5-3002A86C5E02}"/>
              </a:ext>
            </a:extLst>
          </p:cNvPr>
          <p:cNvSpPr txBox="1"/>
          <p:nvPr/>
        </p:nvSpPr>
        <p:spPr>
          <a:xfrm>
            <a:off x="6566721" y="4423065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5 Primaria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DBC3E9E-700B-4F5C-9E40-5DAF0E629164}"/>
              </a:ext>
            </a:extLst>
          </p:cNvPr>
          <p:cNvSpPr txBox="1"/>
          <p:nvPr/>
        </p:nvSpPr>
        <p:spPr>
          <a:xfrm>
            <a:off x="8710291" y="4372891"/>
            <a:ext cx="1862922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Inicio de la Universidad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54FD261-D141-4EE1-8697-272A42A61D05}"/>
              </a:ext>
            </a:extLst>
          </p:cNvPr>
          <p:cNvCxnSpPr/>
          <p:nvPr/>
        </p:nvCxnSpPr>
        <p:spPr>
          <a:xfrm>
            <a:off x="9597302" y="2692137"/>
            <a:ext cx="0" cy="1730928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EFFC2EB-9002-4536-B698-5BD045A2D953}"/>
              </a:ext>
            </a:extLst>
          </p:cNvPr>
          <p:cNvCxnSpPr/>
          <p:nvPr/>
        </p:nvCxnSpPr>
        <p:spPr>
          <a:xfrm>
            <a:off x="7391676" y="2692137"/>
            <a:ext cx="0" cy="1730928"/>
          </a:xfrm>
          <a:prstGeom prst="line">
            <a:avLst/>
          </a:prstGeom>
          <a:ln>
            <a:solidFill>
              <a:srgbClr val="004E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CE4A564-CE41-46F2-B709-56EB55107785}"/>
              </a:ext>
            </a:extLst>
          </p:cNvPr>
          <p:cNvSpPr/>
          <p:nvPr/>
        </p:nvSpPr>
        <p:spPr>
          <a:xfrm>
            <a:off x="7470361" y="2205381"/>
            <a:ext cx="4227123" cy="3462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Narrow" panose="020B0606020202030204" pitchFamily="34" charset="0"/>
              </a:rPr>
              <a:t>Costo Total Educación </a:t>
            </a:r>
            <a:r>
              <a:rPr lang="es-CO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$ 268 M</a:t>
            </a:r>
          </a:p>
        </p:txBody>
      </p:sp>
      <p:sp>
        <p:nvSpPr>
          <p:cNvPr id="21" name="42 Forma libre">
            <a:extLst>
              <a:ext uri="{FF2B5EF4-FFF2-40B4-BE49-F238E27FC236}">
                <a16:creationId xmlns:a16="http://schemas.microsoft.com/office/drawing/2014/main" id="{701BD5CE-1097-43DC-8D39-6ACA42688025}"/>
              </a:ext>
            </a:extLst>
          </p:cNvPr>
          <p:cNvSpPr/>
          <p:nvPr/>
        </p:nvSpPr>
        <p:spPr>
          <a:xfrm>
            <a:off x="7753219" y="2694702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061D3DB-9EDC-4E8C-9CDE-BB05E810D4E6}"/>
              </a:ext>
            </a:extLst>
          </p:cNvPr>
          <p:cNvCxnSpPr/>
          <p:nvPr/>
        </p:nvCxnSpPr>
        <p:spPr>
          <a:xfrm>
            <a:off x="7800111" y="3891745"/>
            <a:ext cx="0" cy="1044000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BDD7674-3A12-4465-A88C-E73C105EBCCF}"/>
              </a:ext>
            </a:extLst>
          </p:cNvPr>
          <p:cNvSpPr txBox="1"/>
          <p:nvPr/>
        </p:nvSpPr>
        <p:spPr>
          <a:xfrm>
            <a:off x="6868653" y="5039526"/>
            <a:ext cx="1862915" cy="49240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Evento Enfermedad, Invalidez o Muerte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5E1850C-E3C1-40E6-B2C7-87F643EF9BFF}"/>
              </a:ext>
            </a:extLst>
          </p:cNvPr>
          <p:cNvSpPr txBox="1"/>
          <p:nvPr/>
        </p:nvSpPr>
        <p:spPr>
          <a:xfrm>
            <a:off x="8050945" y="5903683"/>
            <a:ext cx="2067340" cy="338516"/>
          </a:xfrm>
          <a:prstGeom prst="rect">
            <a:avLst/>
          </a:prstGeom>
          <a:solidFill>
            <a:srgbClr val="004E2B"/>
          </a:solidFill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Inversión  </a:t>
            </a:r>
            <a:r>
              <a:rPr lang="es-CO" sz="1400" b="1" dirty="0">
                <a:solidFill>
                  <a:srgbClr val="FFD954"/>
                </a:solidFill>
                <a:latin typeface="Arial Narrow" panose="020B0606020202030204" pitchFamily="34" charset="0"/>
              </a:rPr>
              <a:t>$5.569 diarios</a:t>
            </a:r>
          </a:p>
        </p:txBody>
      </p:sp>
    </p:spTree>
    <p:extLst>
      <p:ext uri="{BB962C8B-B14F-4D97-AF65-F5344CB8AC3E}">
        <p14:creationId xmlns:p14="http://schemas.microsoft.com/office/powerpoint/2010/main" val="297385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/>
      <p:bldP spid="15" grpId="0"/>
      <p:bldP spid="20" grpId="0" animBg="1"/>
      <p:bldP spid="21" grpId="0" animBg="1"/>
      <p:bldP spid="2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637DEDC5-4CA8-447E-91A6-8F96C86FA20B}"/>
              </a:ext>
            </a:extLst>
          </p:cNvPr>
          <p:cNvSpPr/>
          <p:nvPr/>
        </p:nvSpPr>
        <p:spPr>
          <a:xfrm>
            <a:off x="1324939" y="2402752"/>
            <a:ext cx="8094471" cy="410395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8" rIns="91432" bIns="45718" rtlCol="0" anchor="ctr"/>
          <a:lstStyle/>
          <a:p>
            <a:pPr algn="ctr"/>
            <a:endParaRPr lang="es-CO"/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CF08499-E4E5-46D2-ACA7-8CB05F3F3FE1}"/>
              </a:ext>
            </a:extLst>
          </p:cNvPr>
          <p:cNvCxnSpPr>
            <a:cxnSpLocks/>
          </p:cNvCxnSpPr>
          <p:nvPr/>
        </p:nvCxnSpPr>
        <p:spPr>
          <a:xfrm>
            <a:off x="5372171" y="2402752"/>
            <a:ext cx="0" cy="4103952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1AA11AB-1D6D-41C4-81BA-D84BF4142FF2}"/>
              </a:ext>
            </a:extLst>
          </p:cNvPr>
          <p:cNvCxnSpPr/>
          <p:nvPr/>
        </p:nvCxnSpPr>
        <p:spPr>
          <a:xfrm>
            <a:off x="1324939" y="4999384"/>
            <a:ext cx="8094471" cy="0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Paralelogramo 55">
            <a:extLst>
              <a:ext uri="{FF2B5EF4-FFF2-40B4-BE49-F238E27FC236}">
                <a16:creationId xmlns:a16="http://schemas.microsoft.com/office/drawing/2014/main" id="{76B54020-962F-4E6C-9C33-38261C06FBF0}"/>
              </a:ext>
            </a:extLst>
          </p:cNvPr>
          <p:cNvSpPr/>
          <p:nvPr/>
        </p:nvSpPr>
        <p:spPr>
          <a:xfrm>
            <a:off x="-681336" y="1205340"/>
            <a:ext cx="575952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CONSTRUYA SU PLAN DE PROTECCIÓN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DBD2D96-B41A-440E-B3A7-6E1B4B908035}"/>
              </a:ext>
            </a:extLst>
          </p:cNvPr>
          <p:cNvSpPr/>
          <p:nvPr/>
        </p:nvSpPr>
        <p:spPr>
          <a:xfrm>
            <a:off x="1600199" y="2981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1C33AD2B-4EB1-4D68-BA97-C17EB98A6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90" y="3058894"/>
            <a:ext cx="359229" cy="3592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A8EDDF-C328-4A89-9EB1-6C59C060F02F}"/>
              </a:ext>
            </a:extLst>
          </p:cNvPr>
          <p:cNvSpPr txBox="1"/>
          <p:nvPr/>
        </p:nvSpPr>
        <p:spPr>
          <a:xfrm>
            <a:off x="2179631" y="2987095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enferma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gravemente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8768B656-6CD5-4D58-B71A-F10CD4DA54F2}"/>
              </a:ext>
            </a:extLst>
          </p:cNvPr>
          <p:cNvSpPr/>
          <p:nvPr/>
        </p:nvSpPr>
        <p:spPr>
          <a:xfrm>
            <a:off x="1600199" y="3613465"/>
            <a:ext cx="2090049" cy="5142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AD2282E-230D-4172-BEC5-CF1D482233B4}"/>
              </a:ext>
            </a:extLst>
          </p:cNvPr>
          <p:cNvSpPr txBox="1"/>
          <p:nvPr/>
        </p:nvSpPr>
        <p:spPr>
          <a:xfrm>
            <a:off x="1677498" y="3717271"/>
            <a:ext cx="1935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Segunda Opinión Médica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D70480A6-7A5B-46E2-967D-D4D2B3615BA9}"/>
              </a:ext>
            </a:extLst>
          </p:cNvPr>
          <p:cNvSpPr/>
          <p:nvPr/>
        </p:nvSpPr>
        <p:spPr>
          <a:xfrm>
            <a:off x="4288473" y="26513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8F59FA2-05E8-4B53-B2DF-7F34D76E41A4}"/>
              </a:ext>
            </a:extLst>
          </p:cNvPr>
          <p:cNvSpPr txBox="1"/>
          <p:nvPr/>
        </p:nvSpPr>
        <p:spPr>
          <a:xfrm>
            <a:off x="4886698" y="2638809"/>
            <a:ext cx="110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Tiene una </a:t>
            </a:r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FD34E3EE-7533-4B0C-AD24-CB558F374D54}"/>
              </a:ext>
            </a:extLst>
          </p:cNvPr>
          <p:cNvSpPr/>
          <p:nvPr/>
        </p:nvSpPr>
        <p:spPr>
          <a:xfrm>
            <a:off x="4288473" y="3280947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4DDC483-9ABE-4560-B6D4-97B8A469D3F1}"/>
              </a:ext>
            </a:extLst>
          </p:cNvPr>
          <p:cNvSpPr txBox="1"/>
          <p:nvPr/>
        </p:nvSpPr>
        <p:spPr>
          <a:xfrm>
            <a:off x="4675622" y="3268409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Se incapacita 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Total y permanente</a:t>
            </a:r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19A94F4B-457A-41B5-8338-1E7842016372}"/>
              </a:ext>
            </a:extLst>
          </p:cNvPr>
          <p:cNvSpPr/>
          <p:nvPr/>
        </p:nvSpPr>
        <p:spPr>
          <a:xfrm>
            <a:off x="4288473" y="3911703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920D9F7A-6D7A-475F-B31F-726225290AD2}"/>
              </a:ext>
            </a:extLst>
          </p:cNvPr>
          <p:cNvSpPr txBox="1"/>
          <p:nvPr/>
        </p:nvSpPr>
        <p:spPr>
          <a:xfrm>
            <a:off x="4845146" y="3943680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Exoneración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del pago de primas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 descr="Imagen que contiene ventana, dibujo&#10;&#10;Descripción generada automáticamente">
            <a:extLst>
              <a:ext uri="{FF2B5EF4-FFF2-40B4-BE49-F238E27FC236}">
                <a16:creationId xmlns:a16="http://schemas.microsoft.com/office/drawing/2014/main" id="{7748AA28-90FF-40DE-878E-FB68587F2D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39" y="2734052"/>
            <a:ext cx="342588" cy="342588"/>
          </a:xfrm>
          <a:prstGeom prst="rect">
            <a:avLst/>
          </a:prstGeom>
        </p:spPr>
      </p:pic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50A71132-725C-4A6F-8FE2-5D3DD8EE45A6}"/>
              </a:ext>
            </a:extLst>
          </p:cNvPr>
          <p:cNvSpPr/>
          <p:nvPr/>
        </p:nvSpPr>
        <p:spPr>
          <a:xfrm>
            <a:off x="6867813" y="26638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6FEA38E-5041-4EC4-9E5E-C07D26471D72}"/>
              </a:ext>
            </a:extLst>
          </p:cNvPr>
          <p:cNvSpPr txBox="1"/>
          <p:nvPr/>
        </p:nvSpPr>
        <p:spPr>
          <a:xfrm>
            <a:off x="7363896" y="2651347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Es hospitalizado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Gastos médicos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5B9B8069-AD22-486D-9DDD-FCC3E9C0111C}"/>
              </a:ext>
            </a:extLst>
          </p:cNvPr>
          <p:cNvSpPr/>
          <p:nvPr/>
        </p:nvSpPr>
        <p:spPr>
          <a:xfrm>
            <a:off x="6867813" y="3293485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3E373A2-9DDB-4DD5-A350-9EC9348A84A0}"/>
              </a:ext>
            </a:extLst>
          </p:cNvPr>
          <p:cNvSpPr txBox="1"/>
          <p:nvPr/>
        </p:nvSpPr>
        <p:spPr>
          <a:xfrm>
            <a:off x="7208995" y="3281535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Renta diaria</a:t>
            </a:r>
          </a:p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Por incapacidad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497C5C60-FBEF-493D-9A47-E29EF5B279FA}"/>
              </a:ext>
            </a:extLst>
          </p:cNvPr>
          <p:cNvSpPr/>
          <p:nvPr/>
        </p:nvSpPr>
        <p:spPr>
          <a:xfrm>
            <a:off x="6867813" y="3924241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7DA1CF4-67AA-4085-AB35-ED16F93CD68B}"/>
              </a:ext>
            </a:extLst>
          </p:cNvPr>
          <p:cNvSpPr txBox="1"/>
          <p:nvPr/>
        </p:nvSpPr>
        <p:spPr>
          <a:xfrm>
            <a:off x="7466038" y="3911703"/>
            <a:ext cx="133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Desmembración</a:t>
            </a:r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 por un accidente</a:t>
            </a:r>
            <a:endParaRPr lang="es-CO" sz="1200" b="1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agen 12" descr="Imagen que contiene luz&#10;&#10;Descripción generada automáticamente">
            <a:extLst>
              <a:ext uri="{FF2B5EF4-FFF2-40B4-BE49-F238E27FC236}">
                <a16:creationId xmlns:a16="http://schemas.microsoft.com/office/drawing/2014/main" id="{15D58B2D-0061-4D64-B7C6-D400650384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50" y="3359376"/>
            <a:ext cx="357342" cy="3573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D64A09-9BDE-48C6-9372-7881F0294A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2" y="4023823"/>
            <a:ext cx="335398" cy="335398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BE886CCC-9F09-4424-A916-E24993E38E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2" y="2735509"/>
            <a:ext cx="364749" cy="364749"/>
          </a:xfrm>
          <a:prstGeom prst="rect">
            <a:avLst/>
          </a:prstGeom>
        </p:spPr>
      </p:pic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41FC8687-5D74-4121-8097-2E8DBAC1A130}"/>
              </a:ext>
            </a:extLst>
          </p:cNvPr>
          <p:cNvSpPr/>
          <p:nvPr/>
        </p:nvSpPr>
        <p:spPr>
          <a:xfrm>
            <a:off x="6860383" y="51954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FD6DF2A-4667-4539-9C85-015474988E3E}"/>
              </a:ext>
            </a:extLst>
          </p:cNvPr>
          <p:cNvSpPr txBox="1"/>
          <p:nvPr/>
        </p:nvSpPr>
        <p:spPr>
          <a:xfrm>
            <a:off x="7356466" y="5182871"/>
            <a:ext cx="14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En un accidente</a:t>
            </a:r>
            <a:endParaRPr lang="es-CO" sz="1200" i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7756ED1-1D95-43F7-B68F-1422A05EAE1F}"/>
              </a:ext>
            </a:extLst>
          </p:cNvPr>
          <p:cNvSpPr/>
          <p:nvPr/>
        </p:nvSpPr>
        <p:spPr>
          <a:xfrm>
            <a:off x="6860383" y="5825009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435F9462-6D3E-4FE0-8F5C-D0737968F6F4}"/>
              </a:ext>
            </a:extLst>
          </p:cNvPr>
          <p:cNvSpPr txBox="1"/>
          <p:nvPr/>
        </p:nvSpPr>
        <p:spPr>
          <a:xfrm>
            <a:off x="7211833" y="5832572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en un accidente</a:t>
            </a:r>
          </a:p>
          <a:p>
            <a:pPr algn="ctr"/>
            <a:r>
              <a:rPr lang="es-CO" sz="1200" i="1" dirty="0">
                <a:solidFill>
                  <a:schemeClr val="bg1"/>
                </a:solidFill>
                <a:latin typeface="Arial Narrow" panose="020B0606020202030204" pitchFamily="34" charset="0"/>
              </a:rPr>
              <a:t>De tráfico terrestre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E0B24601-A728-49CB-883F-4A4FF4D3C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2" y="3356753"/>
            <a:ext cx="387663" cy="387663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F1F69DEA-AB40-45FF-B53C-9A419CE0A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4" y="3982081"/>
            <a:ext cx="400521" cy="400521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AF192DE1-52D1-4DAE-A3E9-8BF8BAB642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28" y="5858981"/>
            <a:ext cx="410668" cy="410668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DB1383BA-3826-4106-8773-3BC03A7E21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0" y="5237760"/>
            <a:ext cx="440748" cy="440748"/>
          </a:xfrm>
          <a:prstGeom prst="rect">
            <a:avLst/>
          </a:prstGeom>
        </p:spPr>
      </p:pic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5CA5C5F2-5327-4EA0-935E-78FA59644835}"/>
              </a:ext>
            </a:extLst>
          </p:cNvPr>
          <p:cNvSpPr/>
          <p:nvPr/>
        </p:nvSpPr>
        <p:spPr>
          <a:xfrm>
            <a:off x="4316986" y="5493430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7B975EA6-21C9-4A03-9102-1777E62DEF28}"/>
              </a:ext>
            </a:extLst>
          </p:cNvPr>
          <p:cNvSpPr txBox="1"/>
          <p:nvPr/>
        </p:nvSpPr>
        <p:spPr>
          <a:xfrm>
            <a:off x="4852745" y="5509272"/>
            <a:ext cx="139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Fallece por cualquier causa</a:t>
            </a: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E34293B0-C0BA-40FD-A861-8518F98A11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88" y="5548114"/>
            <a:ext cx="416770" cy="41677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8FFEB354-2A89-47F7-AAAB-34CAE3F516C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3349918" y="2882179"/>
            <a:ext cx="297245" cy="317787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4FA2942F-334B-41BF-BB4F-E379C7DF44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6130112" y="3220260"/>
            <a:ext cx="297245" cy="317787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DE1935F-9C71-4255-8B5F-1388DDCD797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660617" y="5085892"/>
            <a:ext cx="297245" cy="317787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5CEA4DB0-0B1F-4DDD-9822-56232FE5043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8703703" y="6093182"/>
            <a:ext cx="297245" cy="317787"/>
          </a:xfrm>
          <a:prstGeom prst="rect">
            <a:avLst/>
          </a:prstGeom>
        </p:spPr>
      </p:pic>
      <p:sp>
        <p:nvSpPr>
          <p:cNvPr id="107" name="Elipse 106">
            <a:extLst>
              <a:ext uri="{FF2B5EF4-FFF2-40B4-BE49-F238E27FC236}">
                <a16:creationId xmlns:a16="http://schemas.microsoft.com/office/drawing/2014/main" id="{9436F9BF-00A6-4EDE-85CC-71404F0C01F4}"/>
              </a:ext>
            </a:extLst>
          </p:cNvPr>
          <p:cNvSpPr/>
          <p:nvPr/>
        </p:nvSpPr>
        <p:spPr>
          <a:xfrm>
            <a:off x="3415928" y="3375005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2CA9530E-05D6-44AF-AE3D-3A4855E42192}"/>
              </a:ext>
            </a:extLst>
          </p:cNvPr>
          <p:cNvSpPr/>
          <p:nvPr/>
        </p:nvSpPr>
        <p:spPr>
          <a:xfrm>
            <a:off x="6148319" y="2614449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E75741D6-449A-46DC-9042-2D7C80716CF8}"/>
              </a:ext>
            </a:extLst>
          </p:cNvPr>
          <p:cNvSpPr/>
          <p:nvPr/>
        </p:nvSpPr>
        <p:spPr>
          <a:xfrm>
            <a:off x="6147631" y="3601847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Rectángulo: esquinas redondeadas 109">
            <a:hlinkClick r:id="rId24" action="ppaction://hlinksldjump"/>
            <a:extLst>
              <a:ext uri="{FF2B5EF4-FFF2-40B4-BE49-F238E27FC236}">
                <a16:creationId xmlns:a16="http://schemas.microsoft.com/office/drawing/2014/main" id="{6D85C3B6-862C-49EE-988C-B5F91E5EC3F8}"/>
              </a:ext>
            </a:extLst>
          </p:cNvPr>
          <p:cNvSpPr/>
          <p:nvPr/>
        </p:nvSpPr>
        <p:spPr>
          <a:xfrm>
            <a:off x="9866215" y="3149550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Asistencia en el exterior</a:t>
            </a:r>
          </a:p>
        </p:txBody>
      </p:sp>
      <p:sp>
        <p:nvSpPr>
          <p:cNvPr id="111" name="Rectángulo: esquinas redondeadas 110">
            <a:hlinkClick r:id="rId25" action="ppaction://hlinksldjump"/>
            <a:extLst>
              <a:ext uri="{FF2B5EF4-FFF2-40B4-BE49-F238E27FC236}">
                <a16:creationId xmlns:a16="http://schemas.microsoft.com/office/drawing/2014/main" id="{E90ECEB1-2FB5-4A39-BD8F-2DE7E2369146}"/>
              </a:ext>
            </a:extLst>
          </p:cNvPr>
          <p:cNvSpPr/>
          <p:nvPr/>
        </p:nvSpPr>
        <p:spPr>
          <a:xfrm>
            <a:off x="9866215" y="3664127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Ahorro</a:t>
            </a:r>
          </a:p>
        </p:txBody>
      </p:sp>
      <p:sp>
        <p:nvSpPr>
          <p:cNvPr id="112" name="Rectángulo: esquinas redondeadas 111">
            <a:hlinkClick r:id="rId26" action="ppaction://hlinksldjump"/>
            <a:extLst>
              <a:ext uri="{FF2B5EF4-FFF2-40B4-BE49-F238E27FC236}">
                <a16:creationId xmlns:a16="http://schemas.microsoft.com/office/drawing/2014/main" id="{6CC52B76-B82E-4D83-85EA-275D70833F9A}"/>
              </a:ext>
            </a:extLst>
          </p:cNvPr>
          <p:cNvSpPr/>
          <p:nvPr/>
        </p:nvSpPr>
        <p:spPr>
          <a:xfrm>
            <a:off x="9866215" y="2650622"/>
            <a:ext cx="2090049" cy="39600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Servicios de asistencia</a:t>
            </a:r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2DE0FBB4-BB0E-4259-8A12-00C59E897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10144224" y="4260540"/>
            <a:ext cx="434973" cy="465033"/>
          </a:xfrm>
          <a:prstGeom prst="rect">
            <a:avLst/>
          </a:prstGeom>
        </p:spPr>
      </p:pic>
      <p:sp>
        <p:nvSpPr>
          <p:cNvPr id="115" name="Elipse 114">
            <a:extLst>
              <a:ext uri="{FF2B5EF4-FFF2-40B4-BE49-F238E27FC236}">
                <a16:creationId xmlns:a16="http://schemas.microsoft.com/office/drawing/2014/main" id="{1460F41D-4B91-4105-9225-F7E5F026C364}"/>
              </a:ext>
            </a:extLst>
          </p:cNvPr>
          <p:cNvSpPr/>
          <p:nvPr/>
        </p:nvSpPr>
        <p:spPr>
          <a:xfrm>
            <a:off x="10226557" y="4745863"/>
            <a:ext cx="316083" cy="3160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36342B88-6100-4468-B740-5C69553BFC0B}"/>
              </a:ext>
            </a:extLst>
          </p:cNvPr>
          <p:cNvSpPr txBox="1"/>
          <p:nvPr/>
        </p:nvSpPr>
        <p:spPr>
          <a:xfrm>
            <a:off x="10370143" y="4327359"/>
            <a:ext cx="115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ANTICIPO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E74D713D-E8C1-409E-BAED-F319364AF31F}"/>
              </a:ext>
            </a:extLst>
          </p:cNvPr>
          <p:cNvSpPr txBox="1"/>
          <p:nvPr/>
        </p:nvSpPr>
        <p:spPr>
          <a:xfrm>
            <a:off x="10579197" y="4760693"/>
            <a:ext cx="1289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SUMA ADICIONAL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C389B9C2-DA88-4748-A05C-71D411C9679A}"/>
              </a:ext>
            </a:extLst>
          </p:cNvPr>
          <p:cNvSpPr/>
          <p:nvPr/>
        </p:nvSpPr>
        <p:spPr>
          <a:xfrm>
            <a:off x="1677498" y="1835576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ENFERMEDAD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1A8422E4-B8FF-424D-8411-C1B1C5E4A21D}"/>
              </a:ext>
            </a:extLst>
          </p:cNvPr>
          <p:cNvSpPr/>
          <p:nvPr/>
        </p:nvSpPr>
        <p:spPr>
          <a:xfrm>
            <a:off x="5746396" y="1837625"/>
            <a:ext cx="3225847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ACCIDENTE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704085D9-33A6-411B-A95C-B3F6B7B9D1E2}"/>
              </a:ext>
            </a:extLst>
          </p:cNvPr>
          <p:cNvSpPr/>
          <p:nvPr/>
        </p:nvSpPr>
        <p:spPr>
          <a:xfrm rot="16200000">
            <a:off x="-59802" y="3359668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EN VIDA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136593D1-8174-4B7B-99CF-60A9339D7006}"/>
              </a:ext>
            </a:extLst>
          </p:cNvPr>
          <p:cNvSpPr/>
          <p:nvPr/>
        </p:nvSpPr>
        <p:spPr>
          <a:xfrm rot="16200000">
            <a:off x="-86971" y="5389589"/>
            <a:ext cx="1764000" cy="3808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4E2B"/>
                </a:solidFill>
                <a:latin typeface="Arial Narrow" panose="020B0606020202030204" pitchFamily="34" charset="0"/>
              </a:rPr>
              <a:t>MUERTE</a:t>
            </a:r>
          </a:p>
        </p:txBody>
      </p:sp>
      <p:sp>
        <p:nvSpPr>
          <p:cNvPr id="4" name="Rectángulo 3">
            <a:hlinkClick r:id="rId27" action="ppaction://hlinksldjump"/>
            <a:extLst>
              <a:ext uri="{FF2B5EF4-FFF2-40B4-BE49-F238E27FC236}">
                <a16:creationId xmlns:a16="http://schemas.microsoft.com/office/drawing/2014/main" id="{B629271E-2F4E-4250-B43A-26269401E827}"/>
              </a:ext>
            </a:extLst>
          </p:cNvPr>
          <p:cNvSpPr/>
          <p:nvPr/>
        </p:nvSpPr>
        <p:spPr>
          <a:xfrm>
            <a:off x="9955169" y="5762668"/>
            <a:ext cx="2244934" cy="77538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Ver detalle de los anexos </a:t>
            </a:r>
          </a:p>
          <a:p>
            <a:pPr algn="ctr"/>
            <a:r>
              <a:rPr lang="es-CO" sz="2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AQUÍ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B1E0BC-D949-4D05-9466-DB33CB2C822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28" y="6102300"/>
            <a:ext cx="331579" cy="3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E798EBAA-B8B0-41AF-9D6A-485AE3F7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Resultado de imagen para familia ar livre">
            <a:extLst>
              <a:ext uri="{FF2B5EF4-FFF2-40B4-BE49-F238E27FC236}">
                <a16:creationId xmlns:a16="http://schemas.microsoft.com/office/drawing/2014/main" id="{EF1D6A4F-5AC1-4472-AB5A-7794134C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67" y="2261300"/>
            <a:ext cx="2527199" cy="15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EB8A21D0-618B-4D25-8DEC-F68400FECD26}"/>
              </a:ext>
            </a:extLst>
          </p:cNvPr>
          <p:cNvSpPr/>
          <p:nvPr/>
        </p:nvSpPr>
        <p:spPr>
          <a:xfrm>
            <a:off x="1511466" y="3434509"/>
            <a:ext cx="2527199" cy="412485"/>
          </a:xfrm>
          <a:prstGeom prst="rect">
            <a:avLst/>
          </a:prstGeom>
          <a:solidFill>
            <a:srgbClr val="004E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rtlCol="0" anchor="ctr"/>
          <a:lstStyle/>
          <a:p>
            <a:pPr algn="ctr" defTabSz="914286"/>
            <a:endParaRPr lang="es-CO" sz="1900">
              <a:solidFill>
                <a:srgbClr val="004E2B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B692665-71F6-45A7-9991-9B253C95B107}"/>
              </a:ext>
            </a:extLst>
          </p:cNvPr>
          <p:cNvSpPr txBox="1"/>
          <p:nvPr/>
        </p:nvSpPr>
        <p:spPr>
          <a:xfrm>
            <a:off x="1876703" y="3417121"/>
            <a:ext cx="2120760" cy="46166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defTabSz="914286"/>
            <a:r>
              <a:rPr lang="es-CO" sz="240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Familia con hijos </a:t>
            </a:r>
          </a:p>
        </p:txBody>
      </p:sp>
      <p:pic>
        <p:nvPicPr>
          <p:cNvPr id="53" name="Picture 4" descr="Resultado de imagen para people with pet cats">
            <a:extLst>
              <a:ext uri="{FF2B5EF4-FFF2-40B4-BE49-F238E27FC236}">
                <a16:creationId xmlns:a16="http://schemas.microsoft.com/office/drawing/2014/main" id="{6485240E-8800-4937-93B1-73475D4FE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"/>
          <a:stretch/>
        </p:blipFill>
        <p:spPr bwMode="auto">
          <a:xfrm>
            <a:off x="8148118" y="2300493"/>
            <a:ext cx="2527199" cy="157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1331176C-9136-4F07-87E3-53AAAF6033A5}"/>
              </a:ext>
            </a:extLst>
          </p:cNvPr>
          <p:cNvSpPr/>
          <p:nvPr/>
        </p:nvSpPr>
        <p:spPr>
          <a:xfrm>
            <a:off x="8154206" y="3466712"/>
            <a:ext cx="2520449" cy="412071"/>
          </a:xfrm>
          <a:prstGeom prst="rect">
            <a:avLst/>
          </a:prstGeom>
          <a:solidFill>
            <a:srgbClr val="004E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rtlCol="0" anchor="ctr"/>
          <a:lstStyle/>
          <a:p>
            <a:pPr algn="ctr" defTabSz="914286"/>
            <a:endParaRPr lang="es-CO" sz="1900">
              <a:solidFill>
                <a:prstClr val="white"/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EEF7C1D-B1D7-467C-9A16-1E0B8C7E8F05}"/>
              </a:ext>
            </a:extLst>
          </p:cNvPr>
          <p:cNvSpPr txBox="1"/>
          <p:nvPr/>
        </p:nvSpPr>
        <p:spPr>
          <a:xfrm>
            <a:off x="8467841" y="3454872"/>
            <a:ext cx="2120760" cy="46166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defTabSz="914286"/>
            <a:r>
              <a:rPr lang="es-CO" sz="240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Soltero con hijos </a:t>
            </a:r>
          </a:p>
        </p:txBody>
      </p:sp>
      <p:pic>
        <p:nvPicPr>
          <p:cNvPr id="56" name="Picture 6" descr="Resultado de imagen para older couple">
            <a:extLst>
              <a:ext uri="{FF2B5EF4-FFF2-40B4-BE49-F238E27FC236}">
                <a16:creationId xmlns:a16="http://schemas.microsoft.com/office/drawing/2014/main" id="{F12B5D6E-88BB-4FAB-B5CB-817F1B04B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/>
        </p:blipFill>
        <p:spPr bwMode="auto">
          <a:xfrm>
            <a:off x="3142587" y="4611222"/>
            <a:ext cx="2550021" cy="15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4EE86FB4-45A0-481C-90A5-F3E7074480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4"/>
          <a:stretch/>
        </p:blipFill>
        <p:spPr>
          <a:xfrm>
            <a:off x="6396281" y="4611222"/>
            <a:ext cx="2550021" cy="1582537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589C9682-3922-403C-A575-1DF71E4D05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03" b="2301"/>
          <a:stretch/>
        </p:blipFill>
        <p:spPr>
          <a:xfrm>
            <a:off x="4834134" y="2269215"/>
            <a:ext cx="2547221" cy="1593915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3AA7FFD8-F48C-4496-BF0B-C5940784863E}"/>
              </a:ext>
            </a:extLst>
          </p:cNvPr>
          <p:cNvSpPr/>
          <p:nvPr/>
        </p:nvSpPr>
        <p:spPr>
          <a:xfrm>
            <a:off x="4819782" y="3424061"/>
            <a:ext cx="2547220" cy="449480"/>
          </a:xfrm>
          <a:prstGeom prst="rect">
            <a:avLst/>
          </a:prstGeom>
          <a:solidFill>
            <a:srgbClr val="004E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rtlCol="0" anchor="ctr"/>
          <a:lstStyle/>
          <a:p>
            <a:pPr algn="ctr" defTabSz="914286"/>
            <a:endParaRPr lang="es-CO" sz="1900">
              <a:solidFill>
                <a:prstClr val="white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9C347F7-7C16-4F28-9BDE-C14B1D4FF4C6}"/>
              </a:ext>
            </a:extLst>
          </p:cNvPr>
          <p:cNvSpPr txBox="1"/>
          <p:nvPr/>
        </p:nvSpPr>
        <p:spPr>
          <a:xfrm>
            <a:off x="5061640" y="3407865"/>
            <a:ext cx="2120760" cy="46166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algn="ctr" defTabSz="914286"/>
            <a:r>
              <a:rPr lang="es-CO" sz="240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Soltero sin hijos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B047C2C-ABD8-40DA-9B02-D2310D2EC15F}"/>
              </a:ext>
            </a:extLst>
          </p:cNvPr>
          <p:cNvSpPr/>
          <p:nvPr/>
        </p:nvSpPr>
        <p:spPr>
          <a:xfrm>
            <a:off x="6416977" y="5798615"/>
            <a:ext cx="2520449" cy="412071"/>
          </a:xfrm>
          <a:prstGeom prst="rect">
            <a:avLst/>
          </a:prstGeom>
          <a:solidFill>
            <a:srgbClr val="004E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rtlCol="0" anchor="ctr"/>
          <a:lstStyle/>
          <a:p>
            <a:pPr algn="ctr" defTabSz="914286"/>
            <a:endParaRPr lang="es-CO" sz="1900">
              <a:solidFill>
                <a:prstClr val="white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A9376B2-E674-48AF-88DE-5BBA944FE669}"/>
              </a:ext>
            </a:extLst>
          </p:cNvPr>
          <p:cNvSpPr txBox="1"/>
          <p:nvPr/>
        </p:nvSpPr>
        <p:spPr>
          <a:xfrm>
            <a:off x="6472480" y="5778358"/>
            <a:ext cx="2379761" cy="46166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algn="ctr" defTabSz="914286"/>
            <a:r>
              <a:rPr lang="es-CO" sz="240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Casados sin hijos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6B8EFEB-C3CB-4F14-B04C-63E92ABC54E2}"/>
              </a:ext>
            </a:extLst>
          </p:cNvPr>
          <p:cNvSpPr/>
          <p:nvPr/>
        </p:nvSpPr>
        <p:spPr>
          <a:xfrm>
            <a:off x="3186666" y="5794659"/>
            <a:ext cx="2520449" cy="412071"/>
          </a:xfrm>
          <a:prstGeom prst="rect">
            <a:avLst/>
          </a:prstGeom>
          <a:solidFill>
            <a:srgbClr val="004E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9" rIns="91432" bIns="45719" rtlCol="0" anchor="ctr"/>
          <a:lstStyle/>
          <a:p>
            <a:pPr algn="ctr" defTabSz="914286"/>
            <a:endParaRPr lang="es-CO" sz="1900">
              <a:solidFill>
                <a:prstClr val="white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495ACF9D-248D-4857-A1C0-B13A42441F0C}"/>
              </a:ext>
            </a:extLst>
          </p:cNvPr>
          <p:cNvSpPr txBox="1"/>
          <p:nvPr/>
        </p:nvSpPr>
        <p:spPr>
          <a:xfrm>
            <a:off x="3387163" y="5736798"/>
            <a:ext cx="2120760" cy="461663"/>
          </a:xfrm>
          <a:prstGeom prst="rect">
            <a:avLst/>
          </a:prstGeom>
          <a:noFill/>
        </p:spPr>
        <p:txBody>
          <a:bodyPr wrap="square" lIns="91432" tIns="45719" rIns="91432" bIns="45719" rtlCol="0">
            <a:spAutoFit/>
          </a:bodyPr>
          <a:lstStyle/>
          <a:p>
            <a:pPr algn="ctr" defTabSz="914286"/>
            <a:r>
              <a:rPr lang="es-CO" sz="2400" dirty="0">
                <a:solidFill>
                  <a:srgbClr val="00843D"/>
                </a:solidFill>
                <a:latin typeface="Franklin Gothic Medium Cond" panose="020B0606030402020204" pitchFamily="34" charset="0"/>
              </a:rPr>
              <a:t> </a:t>
            </a:r>
            <a:r>
              <a:rPr lang="es-CO" sz="240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Años dorados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3DF780F-5D19-4273-A17F-D8483E12B3C3}"/>
              </a:ext>
            </a:extLst>
          </p:cNvPr>
          <p:cNvSpPr txBox="1"/>
          <p:nvPr/>
        </p:nvSpPr>
        <p:spPr>
          <a:xfrm>
            <a:off x="2052710" y="544144"/>
            <a:ext cx="7999270" cy="1200327"/>
          </a:xfrm>
          <a:prstGeom prst="rect">
            <a:avLst/>
          </a:prstGeom>
          <a:noFill/>
          <a:ln>
            <a:solidFill>
              <a:srgbClr val="004E2B"/>
            </a:solidFill>
          </a:ln>
        </p:spPr>
        <p:txBody>
          <a:bodyPr wrap="square" lIns="91432" tIns="45719" rIns="91432" bIns="45719" rtlCol="0">
            <a:spAutoFit/>
          </a:bodyPr>
          <a:lstStyle/>
          <a:p>
            <a:pPr algn="ctr" defTabSz="914286"/>
            <a:r>
              <a:rPr lang="es-CO" sz="3600" i="1" dirty="0">
                <a:solidFill>
                  <a:srgbClr val="004E2B"/>
                </a:solidFill>
                <a:latin typeface="Arial Narrow" panose="020B0606020202030204" pitchFamily="34" charset="0"/>
              </a:rPr>
              <a:t>¿EN CUÁL DE LOS SIGUIENTES </a:t>
            </a:r>
            <a:r>
              <a:rPr lang="es-CO" sz="36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MOMENTOS DE LA VIDA SE ENCUENTRA?</a:t>
            </a:r>
          </a:p>
        </p:txBody>
      </p:sp>
    </p:spTree>
    <p:extLst>
      <p:ext uri="{BB962C8B-B14F-4D97-AF65-F5344CB8AC3E}">
        <p14:creationId xmlns:p14="http://schemas.microsoft.com/office/powerpoint/2010/main" val="1040817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ips to Improve Indoor Air Quality">
            <a:extLst>
              <a:ext uri="{FF2B5EF4-FFF2-40B4-BE49-F238E27FC236}">
                <a16:creationId xmlns:a16="http://schemas.microsoft.com/office/drawing/2014/main" id="{1317DAC1-7315-4966-9730-C01FC45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3"/>
          <a:stretch/>
        </p:blipFill>
        <p:spPr bwMode="auto">
          <a:xfrm>
            <a:off x="4887829" y="0"/>
            <a:ext cx="7304171" cy="6899343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456659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1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ENFOQUE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20" y="3269568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EDUCACIÓN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5" y="3685066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 descr="Inc. Russia — журнал о бизнесе и технологиях">
            <a:extLst>
              <a:ext uri="{FF2B5EF4-FFF2-40B4-BE49-F238E27FC236}">
                <a16:creationId xmlns:a16="http://schemas.microsoft.com/office/drawing/2014/main" id="{763894C6-8248-4D84-8B10-F8435D8A5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t="229" r="8833" b="-229"/>
          <a:stretch/>
        </p:blipFill>
        <p:spPr bwMode="auto">
          <a:xfrm>
            <a:off x="4887828" y="-6870"/>
            <a:ext cx="7304172" cy="6922053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1D1DDCC-DFD7-4FB8-8FC1-3E4089EA5C1B}"/>
              </a:ext>
            </a:extLst>
          </p:cNvPr>
          <p:cNvSpPr txBox="1"/>
          <p:nvPr/>
        </p:nvSpPr>
        <p:spPr>
          <a:xfrm>
            <a:off x="2980376" y="4218617"/>
            <a:ext cx="1762345" cy="523220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GRACIAS</a:t>
            </a:r>
          </a:p>
        </p:txBody>
      </p:sp>
      <p:sp>
        <p:nvSpPr>
          <p:cNvPr id="16" name="CuadroTexto 15">
            <a:hlinkClick r:id="rId7" action="ppaction://hlinksldjump"/>
            <a:extLst>
              <a:ext uri="{FF2B5EF4-FFF2-40B4-BE49-F238E27FC236}">
                <a16:creationId xmlns:a16="http://schemas.microsoft.com/office/drawing/2014/main" id="{DE7DA269-94AD-4F2A-8D9E-F0BB6DE229DE}"/>
              </a:ext>
            </a:extLst>
          </p:cNvPr>
          <p:cNvSpPr txBox="1"/>
          <p:nvPr/>
        </p:nvSpPr>
        <p:spPr>
          <a:xfrm>
            <a:off x="733839" y="5006862"/>
            <a:ext cx="4153989" cy="338554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VOLVER AL PORTAFOLIO HACIENDO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CLIC AQUÍ </a:t>
            </a:r>
          </a:p>
        </p:txBody>
      </p:sp>
    </p:spTree>
    <p:extLst>
      <p:ext uri="{BB962C8B-B14F-4D97-AF65-F5344CB8AC3E}">
        <p14:creationId xmlns:p14="http://schemas.microsoft.com/office/powerpoint/2010/main" val="82244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652604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PROTECCIÓN DE</a:t>
            </a:r>
            <a:endParaRPr kumimoji="0" lang="es-CO" sz="4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20" y="3465513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CRÉDITOS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5" y="3881011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 descr="Landlord Insurance | First National Byron Bay">
            <a:extLst>
              <a:ext uri="{FF2B5EF4-FFF2-40B4-BE49-F238E27FC236}">
                <a16:creationId xmlns:a16="http://schemas.microsoft.com/office/drawing/2014/main" id="{DAE8E21C-58D5-4628-8C31-1614A230C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7566"/>
          <a:stretch/>
        </p:blipFill>
        <p:spPr bwMode="auto">
          <a:xfrm>
            <a:off x="4887827" y="-4042"/>
            <a:ext cx="7304173" cy="6919226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790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F834CCA-DF3D-4134-B9DC-93FE1D69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DE71B2F-A391-428C-A22B-9EC89648F292}"/>
              </a:ext>
            </a:extLst>
          </p:cNvPr>
          <p:cNvSpPr/>
          <p:nvPr/>
        </p:nvSpPr>
        <p:spPr>
          <a:xfrm>
            <a:off x="5267188" y="3168388"/>
            <a:ext cx="1485542" cy="1222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FFFF"/>
                </a:solidFill>
                <a:latin typeface="Arial Narrow" panose="020B0606020202030204" pitchFamily="34" charset="0"/>
              </a:rPr>
              <a:t>CRÉDITO</a:t>
            </a:r>
            <a:endParaRPr lang="es-CO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F6378F-2C22-4173-A4D8-CBF29F997E4B}"/>
              </a:ext>
            </a:extLst>
          </p:cNvPr>
          <p:cNvSpPr/>
          <p:nvPr/>
        </p:nvSpPr>
        <p:spPr>
          <a:xfrm>
            <a:off x="6905197" y="3168387"/>
            <a:ext cx="2632503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Protección del patrimonio después de </a:t>
            </a:r>
            <a:r>
              <a:rPr lang="es-CO" sz="1800" b="1" dirty="0">
                <a:solidFill>
                  <a:srgbClr val="FFD954"/>
                </a:solidFill>
                <a:latin typeface="Arial Narrow" panose="020B0606020202030204" pitchFamily="34" charset="0"/>
              </a:rPr>
              <a:t>10 años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349EDE-3F2A-4733-B68D-3C01A9EE82B6}"/>
              </a:ext>
            </a:extLst>
          </p:cNvPr>
          <p:cNvSpPr/>
          <p:nvPr/>
        </p:nvSpPr>
        <p:spPr>
          <a:xfrm>
            <a:off x="9673536" y="3168387"/>
            <a:ext cx="2067338" cy="122294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rgbClr val="004E2B"/>
                </a:solidFill>
                <a:latin typeface="Arial Narrow" panose="020B0606020202030204" pitchFamily="34" charset="0"/>
              </a:rPr>
              <a:t>Sin protección</a:t>
            </a:r>
          </a:p>
          <a:p>
            <a:pPr algn="ctr"/>
            <a:r>
              <a:rPr lang="es-CO" sz="1800" b="1" dirty="0">
                <a:solidFill>
                  <a:srgbClr val="004E2B"/>
                </a:solidFill>
                <a:latin typeface="Arial Narrow" panose="020B0606020202030204" pitchFamily="34" charset="0"/>
              </a:rPr>
              <a:t> de la familia</a:t>
            </a:r>
            <a:endParaRPr lang="es-CO" sz="2000" b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FE0C5223-4545-4F66-A37F-8A496EA3EFCF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F9B05F7F-4D25-4862-8E36-C37BE0CC8676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D79BE-CBAF-48E1-ADFD-44F0CDC162EF}"/>
              </a:ext>
            </a:extLst>
          </p:cNvPr>
          <p:cNvSpPr txBox="1"/>
          <p:nvPr/>
        </p:nvSpPr>
        <p:spPr>
          <a:xfrm>
            <a:off x="10783513" y="484166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0751F0-42F1-46EA-AC82-52D078EA124D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A59EA-BFF8-4E58-ACD5-3002A86C5E02}"/>
              </a:ext>
            </a:extLst>
          </p:cNvPr>
          <p:cNvSpPr txBox="1"/>
          <p:nvPr/>
        </p:nvSpPr>
        <p:spPr>
          <a:xfrm>
            <a:off x="6078954" y="4910591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DBC3E9E-700B-4F5C-9E40-5DAF0E629164}"/>
              </a:ext>
            </a:extLst>
          </p:cNvPr>
          <p:cNvSpPr txBox="1"/>
          <p:nvPr/>
        </p:nvSpPr>
        <p:spPr>
          <a:xfrm>
            <a:off x="8855191" y="5008567"/>
            <a:ext cx="1484221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Terminación del crédito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C54A8CA-012A-4703-B92F-6BF1D1F6AACE}"/>
              </a:ext>
            </a:extLst>
          </p:cNvPr>
          <p:cNvSpPr txBox="1"/>
          <p:nvPr/>
        </p:nvSpPr>
        <p:spPr>
          <a:xfrm>
            <a:off x="5240947" y="2414190"/>
            <a:ext cx="1664250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Valor Crédito </a:t>
            </a:r>
          </a:p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$ 180.000.000 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54FD261-D141-4EE1-8697-272A42A61D05}"/>
              </a:ext>
            </a:extLst>
          </p:cNvPr>
          <p:cNvCxnSpPr/>
          <p:nvPr/>
        </p:nvCxnSpPr>
        <p:spPr>
          <a:xfrm>
            <a:off x="9597302" y="3168387"/>
            <a:ext cx="0" cy="1730928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EFFC2EB-9002-4536-B698-5BD045A2D953}"/>
              </a:ext>
            </a:extLst>
          </p:cNvPr>
          <p:cNvCxnSpPr/>
          <p:nvPr/>
        </p:nvCxnSpPr>
        <p:spPr>
          <a:xfrm>
            <a:off x="6828963" y="3168387"/>
            <a:ext cx="0" cy="1730928"/>
          </a:xfrm>
          <a:prstGeom prst="line">
            <a:avLst/>
          </a:prstGeom>
          <a:ln>
            <a:solidFill>
              <a:srgbClr val="004E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 Título">
            <a:extLst>
              <a:ext uri="{FF2B5EF4-FFF2-40B4-BE49-F238E27FC236}">
                <a16:creationId xmlns:a16="http://schemas.microsoft.com/office/drawing/2014/main" id="{E90A829A-E7A2-47D4-85CA-CC6712619EF5}"/>
              </a:ext>
            </a:extLst>
          </p:cNvPr>
          <p:cNvSpPr txBox="1">
            <a:spLocks/>
          </p:cNvSpPr>
          <p:nvPr/>
        </p:nvSpPr>
        <p:spPr>
          <a:xfrm>
            <a:off x="584985" y="2609820"/>
            <a:ext cx="3771857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LO QUE OCURRE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HOY AL CUBRIR EL CRÉDITO</a:t>
            </a: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4F6DEF8E-0B78-4767-A6F5-1E3B3935E701}"/>
              </a:ext>
            </a:extLst>
          </p:cNvPr>
          <p:cNvSpPr txBox="1"/>
          <p:nvPr/>
        </p:nvSpPr>
        <p:spPr>
          <a:xfrm>
            <a:off x="659922" y="4168258"/>
            <a:ext cx="219096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CRÉDITO HIPOTECARIO</a:t>
            </a:r>
          </a:p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HOMBRE DE 43 AÑOS</a:t>
            </a:r>
            <a:endParaRPr lang="es-CO" sz="1600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F834CCA-DF3D-4134-B9DC-93FE1D69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99DE968-79CA-480C-9762-3AC92BDBE1A5}"/>
              </a:ext>
            </a:extLst>
          </p:cNvPr>
          <p:cNvSpPr txBox="1">
            <a:spLocks/>
          </p:cNvSpPr>
          <p:nvPr/>
        </p:nvSpPr>
        <p:spPr>
          <a:xfrm>
            <a:off x="584985" y="2609820"/>
            <a:ext cx="3771857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LO QUE OCURRE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HOY AL CUBRIR EL CRÉDITO</a:t>
            </a:r>
          </a:p>
        </p:txBody>
      </p:sp>
      <p:sp>
        <p:nvSpPr>
          <p:cNvPr id="4" name="1 CuadroTexto">
            <a:extLst>
              <a:ext uri="{FF2B5EF4-FFF2-40B4-BE49-F238E27FC236}">
                <a16:creationId xmlns:a16="http://schemas.microsoft.com/office/drawing/2014/main" id="{2B19DB12-3BF6-419F-83AD-FEB38A4A1572}"/>
              </a:ext>
            </a:extLst>
          </p:cNvPr>
          <p:cNvSpPr txBox="1"/>
          <p:nvPr/>
        </p:nvSpPr>
        <p:spPr>
          <a:xfrm>
            <a:off x="659922" y="4168258"/>
            <a:ext cx="219096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CRÉDITO HIPOTECARIO</a:t>
            </a:r>
          </a:p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HOMBRE DE 43 AÑOS</a:t>
            </a:r>
            <a:endParaRPr lang="es-CO" sz="1600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F6378F-2C22-4173-A4D8-CBF29F997E4B}"/>
              </a:ext>
            </a:extLst>
          </p:cNvPr>
          <p:cNvSpPr/>
          <p:nvPr/>
        </p:nvSpPr>
        <p:spPr>
          <a:xfrm>
            <a:off x="5240948" y="3168387"/>
            <a:ext cx="4296752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Valor del Crédito </a:t>
            </a:r>
          </a:p>
          <a:p>
            <a:pPr algn="ctr"/>
            <a:r>
              <a:rPr lang="es-CO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$ 180.000.000 </a:t>
            </a:r>
          </a:p>
          <a:p>
            <a:pPr algn="ctr"/>
            <a:r>
              <a:rPr lang="es-CO" sz="1800" b="1" dirty="0">
                <a:solidFill>
                  <a:srgbClr val="FFD954"/>
                </a:solidFill>
                <a:latin typeface="Arial Narrow" panose="020B0606020202030204" pitchFamily="34" charset="0"/>
              </a:rPr>
              <a:t>(10 años)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349EDE-3F2A-4733-B68D-3C01A9EE82B6}"/>
              </a:ext>
            </a:extLst>
          </p:cNvPr>
          <p:cNvSpPr/>
          <p:nvPr/>
        </p:nvSpPr>
        <p:spPr>
          <a:xfrm>
            <a:off x="9634596" y="2349500"/>
            <a:ext cx="2093578" cy="2041831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rgbClr val="006B3B"/>
                </a:solidFill>
                <a:latin typeface="Arial Narrow" panose="020B0606020202030204" pitchFamily="34" charset="0"/>
              </a:rPr>
              <a:t>Protección familia</a:t>
            </a:r>
          </a:p>
          <a:p>
            <a:pPr algn="ctr"/>
            <a:r>
              <a:rPr lang="es-CO" sz="1800" b="1" dirty="0">
                <a:solidFill>
                  <a:srgbClr val="006B3B"/>
                </a:solidFill>
                <a:latin typeface="Arial Narrow" panose="020B0606020202030204" pitchFamily="34" charset="0"/>
              </a:rPr>
              <a:t>$230.000.000 </a:t>
            </a: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FE0C5223-4545-4F66-A37F-8A496EA3EFCF}"/>
              </a:ext>
            </a:extLst>
          </p:cNvPr>
          <p:cNvSpPr/>
          <p:nvPr/>
        </p:nvSpPr>
        <p:spPr>
          <a:xfrm>
            <a:off x="4915352" y="2452420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F9B05F7F-4D25-4862-8E36-C37BE0CC8676}"/>
              </a:ext>
            </a:extLst>
          </p:cNvPr>
          <p:cNvSpPr/>
          <p:nvPr/>
        </p:nvSpPr>
        <p:spPr>
          <a:xfrm rot="5400000">
            <a:off x="8267376" y="1251003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D79BE-CBAF-48E1-ADFD-44F0CDC162EF}"/>
              </a:ext>
            </a:extLst>
          </p:cNvPr>
          <p:cNvSpPr txBox="1"/>
          <p:nvPr/>
        </p:nvSpPr>
        <p:spPr>
          <a:xfrm>
            <a:off x="10783513" y="4841669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0751F0-42F1-46EA-AC82-52D078EA124D}"/>
              </a:ext>
            </a:extLst>
          </p:cNvPr>
          <p:cNvSpPr txBox="1"/>
          <p:nvPr/>
        </p:nvSpPr>
        <p:spPr>
          <a:xfrm>
            <a:off x="4526962" y="2033620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A59EA-BFF8-4E58-ACD5-3002A86C5E02}"/>
              </a:ext>
            </a:extLst>
          </p:cNvPr>
          <p:cNvSpPr txBox="1"/>
          <p:nvPr/>
        </p:nvSpPr>
        <p:spPr>
          <a:xfrm>
            <a:off x="6078954" y="4910591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DBC3E9E-700B-4F5C-9E40-5DAF0E629164}"/>
              </a:ext>
            </a:extLst>
          </p:cNvPr>
          <p:cNvSpPr txBox="1"/>
          <p:nvPr/>
        </p:nvSpPr>
        <p:spPr>
          <a:xfrm>
            <a:off x="8855191" y="5008567"/>
            <a:ext cx="1484221" cy="615515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FFFF">
                    <a:lumMod val="50000"/>
                  </a:srgbClr>
                </a:solidFill>
                <a:latin typeface="Arial Narrow" panose="020B0606020202030204" pitchFamily="34" charset="0"/>
              </a:rPr>
              <a:t>Terminación del crédito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54FD261-D141-4EE1-8697-272A42A61D05}"/>
              </a:ext>
            </a:extLst>
          </p:cNvPr>
          <p:cNvCxnSpPr/>
          <p:nvPr/>
        </p:nvCxnSpPr>
        <p:spPr>
          <a:xfrm>
            <a:off x="9593673" y="3168387"/>
            <a:ext cx="0" cy="1730928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EFFC2EB-9002-4536-B698-5BD045A2D953}"/>
              </a:ext>
            </a:extLst>
          </p:cNvPr>
          <p:cNvCxnSpPr/>
          <p:nvPr/>
        </p:nvCxnSpPr>
        <p:spPr>
          <a:xfrm>
            <a:off x="6828963" y="3168387"/>
            <a:ext cx="0" cy="1730928"/>
          </a:xfrm>
          <a:prstGeom prst="line">
            <a:avLst/>
          </a:prstGeom>
          <a:ln>
            <a:solidFill>
              <a:srgbClr val="FFD95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FFD6DF11-1A8D-41B1-8545-A9BB6C684197}"/>
              </a:ext>
            </a:extLst>
          </p:cNvPr>
          <p:cNvSpPr/>
          <p:nvPr/>
        </p:nvSpPr>
        <p:spPr>
          <a:xfrm>
            <a:off x="6828963" y="2349498"/>
            <a:ext cx="2708737" cy="75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>
                <a:solidFill>
                  <a:srgbClr val="006B3B"/>
                </a:solidFill>
                <a:latin typeface="Arial Narrow" panose="020B0606020202030204" pitchFamily="34" charset="0"/>
              </a:rPr>
              <a:t>Complemento familia</a:t>
            </a:r>
          </a:p>
          <a:p>
            <a:pPr algn="ctr"/>
            <a:r>
              <a:rPr lang="es-CO" sz="1800" b="1" dirty="0">
                <a:solidFill>
                  <a:srgbClr val="006B3B"/>
                </a:solidFill>
                <a:latin typeface="Arial Narrow" panose="020B0606020202030204" pitchFamily="34" charset="0"/>
              </a:rPr>
              <a:t>$50.000.000 </a:t>
            </a:r>
          </a:p>
        </p:txBody>
      </p:sp>
    </p:spTree>
    <p:extLst>
      <p:ext uri="{BB962C8B-B14F-4D97-AF65-F5344CB8AC3E}">
        <p14:creationId xmlns:p14="http://schemas.microsoft.com/office/powerpoint/2010/main" val="4509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5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F834CCA-DF3D-4134-B9DC-93FE1D69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99DE968-79CA-480C-9762-3AC92BDBE1A5}"/>
              </a:ext>
            </a:extLst>
          </p:cNvPr>
          <p:cNvSpPr txBox="1">
            <a:spLocks/>
          </p:cNvSpPr>
          <p:nvPr/>
        </p:nvSpPr>
        <p:spPr>
          <a:xfrm>
            <a:off x="584985" y="2609820"/>
            <a:ext cx="3771857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LO QUE OCURRE 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HOY AL CUBRIR EL CRÉDITO</a:t>
            </a:r>
          </a:p>
        </p:txBody>
      </p:sp>
      <p:sp>
        <p:nvSpPr>
          <p:cNvPr id="4" name="1 CuadroTexto">
            <a:extLst>
              <a:ext uri="{FF2B5EF4-FFF2-40B4-BE49-F238E27FC236}">
                <a16:creationId xmlns:a16="http://schemas.microsoft.com/office/drawing/2014/main" id="{2B19DB12-3BF6-419F-83AD-FEB38A4A1572}"/>
              </a:ext>
            </a:extLst>
          </p:cNvPr>
          <p:cNvSpPr txBox="1"/>
          <p:nvPr/>
        </p:nvSpPr>
        <p:spPr>
          <a:xfrm>
            <a:off x="659922" y="4168258"/>
            <a:ext cx="2190968" cy="629193"/>
          </a:xfrm>
          <a:prstGeom prst="rect">
            <a:avLst/>
          </a:prstGeom>
          <a:solidFill>
            <a:srgbClr val="004E2B"/>
          </a:solidFill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67714" tIns="67714" rIns="67714" bIns="67714" numCol="1" spcCol="50781" rtlCol="0" anchor="ctr">
            <a:spAutoFit/>
          </a:bodyPr>
          <a:lstStyle/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CRÉDITO HIPOTECARIO</a:t>
            </a:r>
          </a:p>
          <a:p>
            <a:pPr defTabSz="778655" latinLnBrk="1" hangingPunct="0">
              <a:defRPr/>
            </a:pPr>
            <a:r>
              <a:rPr lang="es-CO" sz="1600" b="1" i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HOMBRE DE 43 AÑOS</a:t>
            </a:r>
            <a:endParaRPr lang="es-CO" sz="1600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F6378F-2C22-4173-A4D8-CBF29F997E4B}"/>
              </a:ext>
            </a:extLst>
          </p:cNvPr>
          <p:cNvSpPr/>
          <p:nvPr/>
        </p:nvSpPr>
        <p:spPr>
          <a:xfrm>
            <a:off x="5240949" y="3041775"/>
            <a:ext cx="2880000" cy="1222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b="1" dirty="0">
              <a:solidFill>
                <a:srgbClr val="FFD954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349EDE-3F2A-4733-B68D-3C01A9EE82B6}"/>
              </a:ext>
            </a:extLst>
          </p:cNvPr>
          <p:cNvSpPr/>
          <p:nvPr/>
        </p:nvSpPr>
        <p:spPr>
          <a:xfrm>
            <a:off x="8753591" y="3041775"/>
            <a:ext cx="2880000" cy="1222944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b="1" dirty="0">
              <a:solidFill>
                <a:srgbClr val="006B3B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FE0C5223-4545-4F66-A37F-8A496EA3EFCF}"/>
              </a:ext>
            </a:extLst>
          </p:cNvPr>
          <p:cNvSpPr/>
          <p:nvPr/>
        </p:nvSpPr>
        <p:spPr>
          <a:xfrm>
            <a:off x="4915352" y="2325808"/>
            <a:ext cx="216000" cy="222257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F9B05F7F-4D25-4862-8E36-C37BE0CC8676}"/>
              </a:ext>
            </a:extLst>
          </p:cNvPr>
          <p:cNvSpPr/>
          <p:nvPr/>
        </p:nvSpPr>
        <p:spPr>
          <a:xfrm rot="5400000">
            <a:off x="8267376" y="1124391"/>
            <a:ext cx="216000" cy="6730994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D79BE-CBAF-48E1-ADFD-44F0CDC162EF}"/>
              </a:ext>
            </a:extLst>
          </p:cNvPr>
          <p:cNvSpPr txBox="1"/>
          <p:nvPr/>
        </p:nvSpPr>
        <p:spPr>
          <a:xfrm>
            <a:off x="10783513" y="4715057"/>
            <a:ext cx="1408487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TIEMPO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0751F0-42F1-46EA-AC82-52D078EA124D}"/>
              </a:ext>
            </a:extLst>
          </p:cNvPr>
          <p:cNvSpPr txBox="1"/>
          <p:nvPr/>
        </p:nvSpPr>
        <p:spPr>
          <a:xfrm>
            <a:off x="4526962" y="1907008"/>
            <a:ext cx="96583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$$$$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A59EA-BFF8-4E58-ACD5-3002A86C5E02}"/>
              </a:ext>
            </a:extLst>
          </p:cNvPr>
          <p:cNvSpPr txBox="1"/>
          <p:nvPr/>
        </p:nvSpPr>
        <p:spPr>
          <a:xfrm>
            <a:off x="6078954" y="4783979"/>
            <a:ext cx="1484224" cy="369294"/>
          </a:xfrm>
          <a:prstGeom prst="rect">
            <a:avLst/>
          </a:prstGeom>
          <a:noFill/>
        </p:spPr>
        <p:txBody>
          <a:bodyPr wrap="square" lIns="121882" tIns="60941" rIns="121882" bIns="60941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HOY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54FD261-D141-4EE1-8697-272A42A61D05}"/>
              </a:ext>
            </a:extLst>
          </p:cNvPr>
          <p:cNvCxnSpPr/>
          <p:nvPr/>
        </p:nvCxnSpPr>
        <p:spPr>
          <a:xfrm>
            <a:off x="8375376" y="4170577"/>
            <a:ext cx="0" cy="1182247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EFFC2EB-9002-4536-B698-5BD045A2D953}"/>
              </a:ext>
            </a:extLst>
          </p:cNvPr>
          <p:cNvCxnSpPr/>
          <p:nvPr/>
        </p:nvCxnSpPr>
        <p:spPr>
          <a:xfrm>
            <a:off x="6828963" y="3041775"/>
            <a:ext cx="0" cy="1730928"/>
          </a:xfrm>
          <a:prstGeom prst="line">
            <a:avLst/>
          </a:prstGeom>
          <a:ln>
            <a:solidFill>
              <a:srgbClr val="FFD95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42 Forma libre">
            <a:extLst>
              <a:ext uri="{FF2B5EF4-FFF2-40B4-BE49-F238E27FC236}">
                <a16:creationId xmlns:a16="http://schemas.microsoft.com/office/drawing/2014/main" id="{CDAB2603-BAE9-4A90-B3B6-F158EE63C41F}"/>
              </a:ext>
            </a:extLst>
          </p:cNvPr>
          <p:cNvSpPr/>
          <p:nvPr/>
        </p:nvSpPr>
        <p:spPr>
          <a:xfrm>
            <a:off x="8317098" y="2973534"/>
            <a:ext cx="240344" cy="1197043"/>
          </a:xfrm>
          <a:custGeom>
            <a:avLst/>
            <a:gdLst>
              <a:gd name="connsiteX0" fmla="*/ 104775 w 276225"/>
              <a:gd name="connsiteY0" fmla="*/ 0 h 1314450"/>
              <a:gd name="connsiteX1" fmla="*/ 0 w 276225"/>
              <a:gd name="connsiteY1" fmla="*/ 419100 h 1314450"/>
              <a:gd name="connsiteX2" fmla="*/ 266700 w 276225"/>
              <a:gd name="connsiteY2" fmla="*/ 419100 h 1314450"/>
              <a:gd name="connsiteX3" fmla="*/ 28575 w 276225"/>
              <a:gd name="connsiteY3" fmla="*/ 790575 h 1314450"/>
              <a:gd name="connsiteX4" fmla="*/ 276225 w 276225"/>
              <a:gd name="connsiteY4" fmla="*/ 781050 h 1314450"/>
              <a:gd name="connsiteX5" fmla="*/ 38100 w 276225"/>
              <a:gd name="connsiteY5" fmla="*/ 1314450 h 1314450"/>
              <a:gd name="connsiteX6" fmla="*/ 38100 w 276225"/>
              <a:gd name="connsiteY6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225" h="1314450">
                <a:moveTo>
                  <a:pt x="104775" y="0"/>
                </a:moveTo>
                <a:lnTo>
                  <a:pt x="0" y="419100"/>
                </a:lnTo>
                <a:lnTo>
                  <a:pt x="266700" y="419100"/>
                </a:lnTo>
                <a:lnTo>
                  <a:pt x="28575" y="790575"/>
                </a:lnTo>
                <a:lnTo>
                  <a:pt x="276225" y="781050"/>
                </a:lnTo>
                <a:lnTo>
                  <a:pt x="38100" y="1314450"/>
                </a:lnTo>
                <a:lnTo>
                  <a:pt x="38100" y="1314450"/>
                </a:ln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lIns="91412" tIns="45718" rIns="91412" bIns="45718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750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6FEC166-B7AB-4CB6-8794-74CFA9511292}"/>
              </a:ext>
            </a:extLst>
          </p:cNvPr>
          <p:cNvSpPr/>
          <p:nvPr/>
        </p:nvSpPr>
        <p:spPr>
          <a:xfrm>
            <a:off x="8753591" y="3960942"/>
            <a:ext cx="2879999" cy="303777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Crédito hipotecario $100.000.000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74ED814-0ECF-4272-B9C4-15F111D07B23}"/>
              </a:ext>
            </a:extLst>
          </p:cNvPr>
          <p:cNvSpPr/>
          <p:nvPr/>
        </p:nvSpPr>
        <p:spPr>
          <a:xfrm>
            <a:off x="5241720" y="3048451"/>
            <a:ext cx="2879999" cy="303777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>
                <a:solidFill>
                  <a:srgbClr val="006B3B"/>
                </a:solidFill>
                <a:latin typeface="Arial Narrow" panose="020B0606020202030204" pitchFamily="34" charset="0"/>
              </a:rPr>
              <a:t>Protección familia $50.000.000 </a:t>
            </a:r>
            <a:endParaRPr lang="es-CO" sz="1200" b="1" dirty="0">
              <a:solidFill>
                <a:srgbClr val="006B3B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907DD8C-F7B6-4589-BF4D-D61AAECA866D}"/>
              </a:ext>
            </a:extLst>
          </p:cNvPr>
          <p:cNvSpPr/>
          <p:nvPr/>
        </p:nvSpPr>
        <p:spPr>
          <a:xfrm>
            <a:off x="6828962" y="4044625"/>
            <a:ext cx="1291984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Inversión seguro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DF97675-5308-4970-A576-08660363B1A9}"/>
              </a:ext>
            </a:extLst>
          </p:cNvPr>
          <p:cNvSpPr/>
          <p:nvPr/>
        </p:nvSpPr>
        <p:spPr>
          <a:xfrm>
            <a:off x="6828962" y="4250899"/>
            <a:ext cx="1291984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8835" latinLnBrk="1" hangingPunct="0">
              <a:defRPr/>
            </a:pPr>
            <a:r>
              <a:rPr lang="es-CO" sz="1200" b="1" kern="0" dirty="0">
                <a:solidFill>
                  <a:srgbClr val="3D4045"/>
                </a:solidFill>
                <a:latin typeface="Arial Narrow" panose="020B0606020202030204" pitchFamily="34" charset="0"/>
              </a:rPr>
              <a:t>$ 2.393 diario</a:t>
            </a:r>
            <a:r>
              <a:rPr lang="es-CO" sz="1200" b="1" kern="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6C5CF4E-0ACF-48D0-BFF6-D0C0B5513BC2}"/>
              </a:ext>
            </a:extLst>
          </p:cNvPr>
          <p:cNvSpPr/>
          <p:nvPr/>
        </p:nvSpPr>
        <p:spPr>
          <a:xfrm>
            <a:off x="5487569" y="3474459"/>
            <a:ext cx="2386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Crédito hipotecario 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$180.000.000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0265705-477A-4C2A-BD07-6B756712A6CD}"/>
              </a:ext>
            </a:extLst>
          </p:cNvPr>
          <p:cNvSpPr/>
          <p:nvPr/>
        </p:nvSpPr>
        <p:spPr>
          <a:xfrm>
            <a:off x="8949102" y="3262907"/>
            <a:ext cx="2488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rgbClr val="006B3B"/>
                </a:solidFill>
                <a:latin typeface="Arial Narrow" panose="020B0606020202030204" pitchFamily="34" charset="0"/>
              </a:rPr>
              <a:t>Protección familia</a:t>
            </a:r>
          </a:p>
          <a:p>
            <a:pPr algn="ctr"/>
            <a:r>
              <a:rPr lang="es-CO" sz="1400" b="1" dirty="0">
                <a:solidFill>
                  <a:srgbClr val="006B3B"/>
                </a:solidFill>
                <a:latin typeface="Arial Narrow" panose="020B0606020202030204" pitchFamily="34" charset="0"/>
              </a:rPr>
              <a:t>$130.000.000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691D1DA-5FF9-4A25-BE50-90C431CC790D}"/>
              </a:ext>
            </a:extLst>
          </p:cNvPr>
          <p:cNvSpPr txBox="1"/>
          <p:nvPr/>
        </p:nvSpPr>
        <p:spPr>
          <a:xfrm>
            <a:off x="6038699" y="2530627"/>
            <a:ext cx="1277801" cy="3385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6B3B"/>
                </a:solidFill>
                <a:latin typeface="Arial Narrow" panose="020B0606020202030204" pitchFamily="34" charset="0"/>
              </a:rPr>
              <a:t>$230.000.000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67F2D00-C47B-4476-9273-C9AE17DF4D49}"/>
              </a:ext>
            </a:extLst>
          </p:cNvPr>
          <p:cNvSpPr txBox="1"/>
          <p:nvPr/>
        </p:nvSpPr>
        <p:spPr>
          <a:xfrm>
            <a:off x="9505712" y="2530627"/>
            <a:ext cx="1277801" cy="3385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6B3B"/>
                </a:solidFill>
                <a:latin typeface="Arial Narrow" panose="020B0606020202030204" pitchFamily="34" charset="0"/>
              </a:rPr>
              <a:t>$230.000.000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3F5713A-BB4F-4A94-A09F-5B21794B6C65}"/>
              </a:ext>
            </a:extLst>
          </p:cNvPr>
          <p:cNvSpPr txBox="1"/>
          <p:nvPr/>
        </p:nvSpPr>
        <p:spPr>
          <a:xfrm>
            <a:off x="7611398" y="2528060"/>
            <a:ext cx="1527955" cy="338540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6B3B"/>
                </a:solidFill>
                <a:latin typeface="Arial Narrow" panose="020B0606020202030204" pitchFamily="34" charset="0"/>
              </a:rPr>
              <a:t>Valor asegurado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60B1C1-A0DD-469E-BFC7-505485E3EDA1}"/>
              </a:ext>
            </a:extLst>
          </p:cNvPr>
          <p:cNvSpPr txBox="1"/>
          <p:nvPr/>
        </p:nvSpPr>
        <p:spPr>
          <a:xfrm>
            <a:off x="7633265" y="5529655"/>
            <a:ext cx="1484219" cy="492428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Evento de invalidez o de muerte</a:t>
            </a:r>
          </a:p>
        </p:txBody>
      </p: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id="{81F89040-750E-42C0-8486-5BE2813ACA04}"/>
              </a:ext>
            </a:extLst>
          </p:cNvPr>
          <p:cNvCxnSpPr>
            <a:stCxn id="25" idx="0"/>
            <a:endCxn id="26" idx="0"/>
          </p:cNvCxnSpPr>
          <p:nvPr/>
        </p:nvCxnSpPr>
        <p:spPr>
          <a:xfrm rot="5400000" flipH="1" flipV="1">
            <a:off x="8411106" y="797121"/>
            <a:ext cx="12700" cy="3467013"/>
          </a:xfrm>
          <a:prstGeom prst="curvedConnector3">
            <a:avLst>
              <a:gd name="adj1" fmla="val 7670772"/>
            </a:avLst>
          </a:prstGeom>
          <a:ln>
            <a:solidFill>
              <a:srgbClr val="FFD9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5" grpId="0" animBg="1"/>
      <p:bldP spid="21" grpId="0" animBg="1"/>
      <p:bldP spid="22" grpId="0" animBg="1"/>
      <p:bldP spid="23" grpId="0" animBg="1"/>
      <p:bldP spid="16" grpId="0"/>
      <p:bldP spid="25" grpId="0" animBg="1"/>
      <p:bldP spid="26" grpId="0" animBg="1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F834CCA-DF3D-4134-B9DC-93FE1D69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99DE968-79CA-480C-9762-3AC92BDBE1A5}"/>
              </a:ext>
            </a:extLst>
          </p:cNvPr>
          <p:cNvSpPr txBox="1">
            <a:spLocks/>
          </p:cNvSpPr>
          <p:nvPr/>
        </p:nvSpPr>
        <p:spPr>
          <a:xfrm>
            <a:off x="494509" y="442625"/>
            <a:ext cx="8024443" cy="1477734"/>
          </a:xfrm>
          <a:prstGeom prst="rect">
            <a:avLst/>
          </a:prstGeom>
        </p:spPr>
        <p:txBody>
          <a:bodyPr lIns="91414" tIns="45718" rIns="91414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FRENTE A LA NECESIDAD DEL CRÉDITO SE</a:t>
            </a:r>
            <a:r>
              <a:rPr lang="es-CO" sz="3200" b="1" i="1" dirty="0">
                <a:solidFill>
                  <a:srgbClr val="004E2B"/>
                </a:solidFill>
                <a:latin typeface="Arial Narrow" panose="020B0606020202030204" pitchFamily="34" charset="0"/>
                <a:ea typeface="+mn-ea"/>
                <a:cs typeface="+mn-cs"/>
              </a:rPr>
              <a:t> PUEDE TOMAR LAS SIGUIENTES ACCIONES</a:t>
            </a: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DABD6C5-95B2-41B4-80B7-D6F232211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935" y="442625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Resultado de imagen para familia unida">
            <a:extLst>
              <a:ext uri="{FF2B5EF4-FFF2-40B4-BE49-F238E27FC236}">
                <a16:creationId xmlns:a16="http://schemas.microsoft.com/office/drawing/2014/main" id="{7322FDBD-C3C8-4195-BC3D-5964EC052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16811"/>
          <a:stretch/>
        </p:blipFill>
        <p:spPr bwMode="auto">
          <a:xfrm>
            <a:off x="8091251" y="2665586"/>
            <a:ext cx="3243222" cy="21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sultado de imagen para terapia familiar psicologia">
            <a:extLst>
              <a:ext uri="{FF2B5EF4-FFF2-40B4-BE49-F238E27FC236}">
                <a16:creationId xmlns:a16="http://schemas.microsoft.com/office/drawing/2014/main" id="{F8CEDCDE-5E02-4264-B5F2-32521619F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/>
          <a:stretch/>
        </p:blipFill>
        <p:spPr bwMode="auto">
          <a:xfrm>
            <a:off x="857528" y="2614940"/>
            <a:ext cx="3243222" cy="22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sultado de imagen para tuxedo">
            <a:extLst>
              <a:ext uri="{FF2B5EF4-FFF2-40B4-BE49-F238E27FC236}">
                <a16:creationId xmlns:a16="http://schemas.microsoft.com/office/drawing/2014/main" id="{885CEE0C-9CDF-44BB-99CB-EA43E965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77" y="2665586"/>
            <a:ext cx="3243222" cy="21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844C7F2-E906-4A26-A0C1-5F3415D89E9F}"/>
              </a:ext>
            </a:extLst>
          </p:cNvPr>
          <p:cNvSpPr/>
          <p:nvPr/>
        </p:nvSpPr>
        <p:spPr>
          <a:xfrm>
            <a:off x="857528" y="1983544"/>
            <a:ext cx="3243222" cy="561056"/>
          </a:xfrm>
          <a:prstGeom prst="rect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Cubrir el crédito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18A51DE-EF56-4AC7-BC29-51C2D67C2955}"/>
              </a:ext>
            </a:extLst>
          </p:cNvPr>
          <p:cNvSpPr/>
          <p:nvPr/>
        </p:nvSpPr>
        <p:spPr>
          <a:xfrm>
            <a:off x="4437877" y="1979261"/>
            <a:ext cx="3243222" cy="561056"/>
          </a:xfrm>
          <a:prstGeom prst="rect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Cubrir el crédito y en la medida que disminuye cubrir a su familia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4F544AD-3215-41AB-9291-A56F7A7E621B}"/>
              </a:ext>
            </a:extLst>
          </p:cNvPr>
          <p:cNvSpPr/>
          <p:nvPr/>
        </p:nvSpPr>
        <p:spPr>
          <a:xfrm>
            <a:off x="8091251" y="1963389"/>
            <a:ext cx="3243222" cy="561056"/>
          </a:xfrm>
          <a:prstGeom prst="rect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Cubrir el crédito y  su familia desde el primer momento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9B380FD-3E7D-4CAC-97AA-DB60EB8FF355}"/>
              </a:ext>
            </a:extLst>
          </p:cNvPr>
          <p:cNvSpPr txBox="1"/>
          <p:nvPr/>
        </p:nvSpPr>
        <p:spPr>
          <a:xfrm>
            <a:off x="857528" y="5097850"/>
            <a:ext cx="324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Es el requisito del Banco y usted debe actualizar cada año el crédito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D893FF0-3D13-4DD2-A639-2E866E0311DA}"/>
              </a:ext>
            </a:extLst>
          </p:cNvPr>
          <p:cNvSpPr txBox="1"/>
          <p:nvPr/>
        </p:nvSpPr>
        <p:spPr>
          <a:xfrm>
            <a:off x="4506730" y="5097850"/>
            <a:ext cx="305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CO" dirty="0"/>
              <a:t>El valor asegurado es constante y como disminuye el crédito le va quedando a su familia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596E514-7BD1-4C05-91C5-A84E8560E264}"/>
              </a:ext>
            </a:extLst>
          </p:cNvPr>
          <p:cNvSpPr txBox="1"/>
          <p:nvPr/>
        </p:nvSpPr>
        <p:spPr>
          <a:xfrm>
            <a:off x="8091250" y="5097850"/>
            <a:ext cx="3243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CO" dirty="0"/>
              <a:t>Usted cubre integralmente su patrimonio y su familia, beneficiándose de un costo más económico y un capital de respaldo acorde a sus necesidades</a:t>
            </a:r>
          </a:p>
        </p:txBody>
      </p:sp>
    </p:spTree>
    <p:extLst>
      <p:ext uri="{BB962C8B-B14F-4D97-AF65-F5344CB8AC3E}">
        <p14:creationId xmlns:p14="http://schemas.microsoft.com/office/powerpoint/2010/main" val="3720580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1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kumimoji="0" sz="32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Paralelogramo 55">
            <a:extLst>
              <a:ext uri="{FF2B5EF4-FFF2-40B4-BE49-F238E27FC236}">
                <a16:creationId xmlns:a16="http://schemas.microsoft.com/office/drawing/2014/main" id="{76B54020-962F-4E6C-9C33-38261C06FBF0}"/>
              </a:ext>
            </a:extLst>
          </p:cNvPr>
          <p:cNvSpPr/>
          <p:nvPr/>
        </p:nvSpPr>
        <p:spPr>
          <a:xfrm>
            <a:off x="-681336" y="1205340"/>
            <a:ext cx="575952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   CONSTRUYA SU PLAN DE PROTECCIÓN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72C942-5239-4AFA-9C77-84FE5C576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33637" b="-16921"/>
          <a:stretch/>
        </p:blipFill>
        <p:spPr>
          <a:xfrm flipH="1">
            <a:off x="-1516497" y="1988230"/>
            <a:ext cx="6001477" cy="5897672"/>
          </a:xfrm>
          <a:prstGeom prst="ellipse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74F2F7CA-1687-4CF7-9C08-E6F61A85F60D}"/>
              </a:ext>
            </a:extLst>
          </p:cNvPr>
          <p:cNvSpPr/>
          <p:nvPr/>
        </p:nvSpPr>
        <p:spPr>
          <a:xfrm>
            <a:off x="5661702" y="2289734"/>
            <a:ext cx="4047232" cy="410395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006839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E84A7A69-42E5-4E44-8AED-DD71CF7F4DC4}"/>
              </a:ext>
            </a:extLst>
          </p:cNvPr>
          <p:cNvCxnSpPr>
            <a:cxnSpLocks/>
          </p:cNvCxnSpPr>
          <p:nvPr/>
        </p:nvCxnSpPr>
        <p:spPr>
          <a:xfrm>
            <a:off x="7651533" y="2321082"/>
            <a:ext cx="0" cy="4103952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B22B1FEB-BCE2-46AF-A94F-9458DD65D143}"/>
              </a:ext>
            </a:extLst>
          </p:cNvPr>
          <p:cNvCxnSpPr>
            <a:cxnSpLocks/>
          </p:cNvCxnSpPr>
          <p:nvPr/>
        </p:nvCxnSpPr>
        <p:spPr>
          <a:xfrm>
            <a:off x="5627917" y="4333162"/>
            <a:ext cx="4047232" cy="0"/>
          </a:xfrm>
          <a:prstGeom prst="lin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FC762239-575D-4E6A-9FFB-60A99AD8A9C9}"/>
              </a:ext>
            </a:extLst>
          </p:cNvPr>
          <p:cNvSpPr/>
          <p:nvPr/>
        </p:nvSpPr>
        <p:spPr>
          <a:xfrm>
            <a:off x="6713413" y="3092380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3F403A-08B0-4FC3-B624-6E5DC4EB8045}"/>
              </a:ext>
            </a:extLst>
          </p:cNvPr>
          <p:cNvSpPr txBox="1"/>
          <p:nvPr/>
        </p:nvSpPr>
        <p:spPr>
          <a:xfrm>
            <a:off x="7100562" y="3079842"/>
            <a:ext cx="17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Se incapacita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Total y permanentemente</a:t>
            </a:r>
          </a:p>
        </p:txBody>
      </p:sp>
      <p:pic>
        <p:nvPicPr>
          <p:cNvPr id="34" name="Imagen 33" descr="Imagen que contiene luz&#10;&#10;Descripción generada automáticamente">
            <a:extLst>
              <a:ext uri="{FF2B5EF4-FFF2-40B4-BE49-F238E27FC236}">
                <a16:creationId xmlns:a16="http://schemas.microsoft.com/office/drawing/2014/main" id="{DBF0950B-8B0C-4684-A398-34A8F30BE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90" y="3170809"/>
            <a:ext cx="357342" cy="35734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741E5A5-AA72-4EFE-AD09-1492809EBD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64" y="3793514"/>
            <a:ext cx="400521" cy="400521"/>
          </a:xfrm>
          <a:prstGeom prst="rect">
            <a:avLst/>
          </a:prstGeom>
        </p:spPr>
      </p:pic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3650D6C-B14F-44D9-9548-FE04E20625EE}"/>
              </a:ext>
            </a:extLst>
          </p:cNvPr>
          <p:cNvSpPr/>
          <p:nvPr/>
        </p:nvSpPr>
        <p:spPr>
          <a:xfrm>
            <a:off x="6704422" y="5097063"/>
            <a:ext cx="2090049" cy="514201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FB56645-E5BC-4CBA-BD8D-3ACF14474403}"/>
              </a:ext>
            </a:extLst>
          </p:cNvPr>
          <p:cNvSpPr txBox="1"/>
          <p:nvPr/>
        </p:nvSpPr>
        <p:spPr>
          <a:xfrm>
            <a:off x="7240181" y="5112905"/>
            <a:ext cx="139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Fallece por cualquier causa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BA129714-1FF3-45FA-99EA-ACC85B00D9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24" y="5151747"/>
            <a:ext cx="416770" cy="416770"/>
          </a:xfrm>
          <a:prstGeom prst="rect">
            <a:avLst/>
          </a:prstGeom>
        </p:spPr>
      </p:pic>
      <p:sp>
        <p:nvSpPr>
          <p:cNvPr id="39" name="Elipse 38">
            <a:extLst>
              <a:ext uri="{FF2B5EF4-FFF2-40B4-BE49-F238E27FC236}">
                <a16:creationId xmlns:a16="http://schemas.microsoft.com/office/drawing/2014/main" id="{F0163B88-08B8-4518-9238-D62DE38E74EE}"/>
              </a:ext>
            </a:extLst>
          </p:cNvPr>
          <p:cNvSpPr/>
          <p:nvPr/>
        </p:nvSpPr>
        <p:spPr>
          <a:xfrm>
            <a:off x="8587462" y="3079842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6B41C36-527E-44E9-8ED8-90E2BEDC4B19}"/>
              </a:ext>
            </a:extLst>
          </p:cNvPr>
          <p:cNvSpPr/>
          <p:nvPr/>
        </p:nvSpPr>
        <p:spPr>
          <a:xfrm>
            <a:off x="5771494" y="1797804"/>
            <a:ext cx="1584000" cy="38085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900" b="1" i="0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ENFERMEDAD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F0A40CB-0B48-4827-9872-8BCD4CF143AA}"/>
              </a:ext>
            </a:extLst>
          </p:cNvPr>
          <p:cNvSpPr/>
          <p:nvPr/>
        </p:nvSpPr>
        <p:spPr>
          <a:xfrm>
            <a:off x="7989386" y="1797849"/>
            <a:ext cx="1584000" cy="38085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900" b="1" i="0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ACCIDENTE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A5BBA7D-C8DF-4322-88CE-1E3030DE2C2C}"/>
              </a:ext>
            </a:extLst>
          </p:cNvPr>
          <p:cNvSpPr/>
          <p:nvPr/>
        </p:nvSpPr>
        <p:spPr>
          <a:xfrm rot="16200000">
            <a:off x="4292852" y="3138460"/>
            <a:ext cx="1764000" cy="38085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900" b="1" i="0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EN VIDA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2E8476C-A8C2-446C-BB53-F9BE57A9A087}"/>
              </a:ext>
            </a:extLst>
          </p:cNvPr>
          <p:cNvSpPr/>
          <p:nvPr/>
        </p:nvSpPr>
        <p:spPr>
          <a:xfrm rot="16200000">
            <a:off x="4304301" y="5217910"/>
            <a:ext cx="1764000" cy="38085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900" b="1" i="0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 panose="020B0606020202030204" pitchFamily="34" charset="0"/>
              </a:rPr>
              <a:t>MUERTE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4AF3DAB-6C10-4592-B920-86D95DE2E626}"/>
              </a:ext>
            </a:extLst>
          </p:cNvPr>
          <p:cNvSpPr txBox="1"/>
          <p:nvPr/>
        </p:nvSpPr>
        <p:spPr>
          <a:xfrm>
            <a:off x="10491204" y="5767697"/>
            <a:ext cx="115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ANTICIPO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3737FC9D-9DB7-4378-ABDB-740029C833F2}"/>
              </a:ext>
            </a:extLst>
          </p:cNvPr>
          <p:cNvSpPr/>
          <p:nvPr/>
        </p:nvSpPr>
        <p:spPr>
          <a:xfrm>
            <a:off x="10149506" y="5744278"/>
            <a:ext cx="316083" cy="3160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998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1" u="none" strike="noStrike" kern="1200" cap="none" spc="0" normalizeH="0" baseline="0" noProof="0" dirty="0">
                <a:ln>
                  <a:noFill/>
                </a:ln>
                <a:solidFill>
                  <a:srgbClr val="004E2B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kumimoji="0" sz="32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Paralelogramo 55">
            <a:extLst>
              <a:ext uri="{FF2B5EF4-FFF2-40B4-BE49-F238E27FC236}">
                <a16:creationId xmlns:a16="http://schemas.microsoft.com/office/drawing/2014/main" id="{76B54020-962F-4E6C-9C33-38261C06FBF0}"/>
              </a:ext>
            </a:extLst>
          </p:cNvPr>
          <p:cNvSpPr/>
          <p:nvPr/>
        </p:nvSpPr>
        <p:spPr>
          <a:xfrm>
            <a:off x="-681336" y="1205340"/>
            <a:ext cx="575952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   CONSTRUYA SU PLAN DE PROTECCIÓN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D49E49-BB5D-4248-A5A6-126AB9A912B9}"/>
              </a:ext>
            </a:extLst>
          </p:cNvPr>
          <p:cNvSpPr txBox="1"/>
          <p:nvPr/>
        </p:nvSpPr>
        <p:spPr>
          <a:xfrm>
            <a:off x="4038303" y="2219568"/>
            <a:ext cx="2988000" cy="307777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FALLECE POR CUALQUIER CAUSA</a:t>
            </a:r>
          </a:p>
        </p:txBody>
      </p:sp>
      <p:pic>
        <p:nvPicPr>
          <p:cNvPr id="17" name="Picture 2" descr="Resultado de imagen para EnfermerÃ­a">
            <a:extLst>
              <a:ext uri="{FF2B5EF4-FFF2-40B4-BE49-F238E27FC236}">
                <a16:creationId xmlns:a16="http://schemas.microsoft.com/office/drawing/2014/main" id="{735CAEC7-A2B6-4FB5-BD72-CD8CD1BAA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0"/>
          <a:stretch/>
        </p:blipFill>
        <p:spPr bwMode="auto">
          <a:xfrm>
            <a:off x="817802" y="2177435"/>
            <a:ext cx="2988000" cy="16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A1007260-B3D4-4024-8A43-D6787DFB6953}"/>
              </a:ext>
            </a:extLst>
          </p:cNvPr>
          <p:cNvSpPr/>
          <p:nvPr/>
        </p:nvSpPr>
        <p:spPr>
          <a:xfrm>
            <a:off x="3994798" y="2602286"/>
            <a:ext cx="4466847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s-CO" sz="14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Sus seres queridos </a:t>
            </a:r>
            <a:r>
              <a:rPr lang="es-CO" sz="1400" b="1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(beneficiarios), </a:t>
            </a:r>
            <a:r>
              <a:rPr lang="es-CO" sz="14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recibirán el valor asegurado en caso que usted falte a causa de una enfermedad o accidente.</a:t>
            </a:r>
          </a:p>
          <a:p>
            <a:pPr defTabSz="914377"/>
            <a:endParaRPr lang="es-CO" sz="1400" dirty="0">
              <a:solidFill>
                <a:srgbClr val="F2F2F2">
                  <a:lumMod val="25000"/>
                </a:srgbClr>
              </a:solidFill>
              <a:latin typeface="Arial Narrow" panose="020B0606020202030204" pitchFamily="34" charset="0"/>
            </a:endParaRPr>
          </a:p>
          <a:p>
            <a:pPr defTabSz="914377"/>
            <a:r>
              <a:rPr lang="es-CO" sz="14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Esto representa un capital de respaldo para no afectar su patrimonio y así podrán continuar sus sueños.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34B17E3-0C6E-40E7-9130-792EC3A6E7E3}"/>
              </a:ext>
            </a:extLst>
          </p:cNvPr>
          <p:cNvSpPr/>
          <p:nvPr/>
        </p:nvSpPr>
        <p:spPr>
          <a:xfrm>
            <a:off x="8530994" y="3023416"/>
            <a:ext cx="2286000" cy="405584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 CUALQUIER CAUSA</a:t>
            </a:r>
          </a:p>
        </p:txBody>
      </p:sp>
      <p:pic>
        <p:nvPicPr>
          <p:cNvPr id="20" name="Picture 2" descr="Resultado de imagen para wheelchair">
            <a:extLst>
              <a:ext uri="{FF2B5EF4-FFF2-40B4-BE49-F238E27FC236}">
                <a16:creationId xmlns:a16="http://schemas.microsoft.com/office/drawing/2014/main" id="{4289A5C8-C2D5-4D71-ADBE-370354982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8123530" y="4487440"/>
            <a:ext cx="2988000" cy="16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FB5E4D6-A2B6-44E6-A11E-31FBDD2E2FE3}"/>
              </a:ext>
            </a:extLst>
          </p:cNvPr>
          <p:cNvSpPr txBox="1"/>
          <p:nvPr/>
        </p:nvSpPr>
        <p:spPr>
          <a:xfrm>
            <a:off x="4487594" y="4492008"/>
            <a:ext cx="3386630" cy="307777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INCAPACIDAD TOTAL Y PERMANENTE (ITP)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3989BC-A56E-498A-BAAA-A8C7A3A2B600}"/>
              </a:ext>
            </a:extLst>
          </p:cNvPr>
          <p:cNvSpPr/>
          <p:nvPr/>
        </p:nvSpPr>
        <p:spPr>
          <a:xfrm>
            <a:off x="3103802" y="4866709"/>
            <a:ext cx="4828688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defTabSz="914377"/>
            <a:r>
              <a:rPr lang="es-CO" sz="14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Siempre y cuando la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(ITP) </a:t>
            </a:r>
            <a:r>
              <a:rPr lang="es-CO" sz="14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produzca lesiones orgánicas o alteraciones funcionales incurables de por vida, que impidan a la persona realizar cualquier labor remunerativa relacionada con su ocupación habitual u otra cualquiera compatible con su educación, formación o experiencia.</a:t>
            </a:r>
          </a:p>
          <a:p>
            <a:pPr algn="r" defTabSz="914377"/>
            <a:r>
              <a:rPr lang="es-CO" sz="1400" dirty="0">
                <a:solidFill>
                  <a:srgbClr val="004E2B"/>
                </a:solidFill>
                <a:latin typeface="Arial Narrow" panose="020B0606020202030204" pitchFamily="34" charset="0"/>
              </a:rPr>
              <a:t>*También se tiene en cuenta el dictamen de pérdida de capacidad laboral según lo establecido en el clausulado.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3CC9D65-A509-47B5-8A0D-879D25CE9EBF}"/>
              </a:ext>
            </a:extLst>
          </p:cNvPr>
          <p:cNvSpPr/>
          <p:nvPr/>
        </p:nvSpPr>
        <p:spPr>
          <a:xfrm>
            <a:off x="817802" y="5266147"/>
            <a:ext cx="2286000" cy="405584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INCAPACIDAD TOTAL Y PERMANENTE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BD6A7FD-3F07-4072-989D-8FBA4609EAFB}"/>
              </a:ext>
            </a:extLst>
          </p:cNvPr>
          <p:cNvSpPr/>
          <p:nvPr/>
        </p:nvSpPr>
        <p:spPr>
          <a:xfrm>
            <a:off x="817802" y="5171305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0E642B-0AE3-4ABB-9E88-D2D518F64068}"/>
              </a:ext>
            </a:extLst>
          </p:cNvPr>
          <p:cNvSpPr txBox="1"/>
          <p:nvPr/>
        </p:nvSpPr>
        <p:spPr>
          <a:xfrm>
            <a:off x="1121648" y="5677582"/>
            <a:ext cx="1678307" cy="3385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377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anticipo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5009DB0-331E-457D-89A9-34D1330F87BF}"/>
              </a:ext>
            </a:extLst>
          </p:cNvPr>
          <p:cNvSpPr/>
          <p:nvPr/>
        </p:nvSpPr>
        <p:spPr>
          <a:xfrm>
            <a:off x="436098" y="1810513"/>
            <a:ext cx="10938100" cy="2308002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02FC51C-EB83-417B-8C84-F382421B254C}"/>
              </a:ext>
            </a:extLst>
          </p:cNvPr>
          <p:cNvSpPr/>
          <p:nvPr/>
        </p:nvSpPr>
        <p:spPr>
          <a:xfrm>
            <a:off x="436098" y="4213357"/>
            <a:ext cx="10938100" cy="2308002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2324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abstract grey wave background">
            <a:extLst>
              <a:ext uri="{FF2B5EF4-FFF2-40B4-BE49-F238E27FC236}">
                <a16:creationId xmlns:a16="http://schemas.microsoft.com/office/drawing/2014/main" id="{3EF28D47-D883-4B45-80A6-E622BB3B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8635B6-F0E7-47A0-9C2F-97EE3214A913}"/>
              </a:ext>
            </a:extLst>
          </p:cNvPr>
          <p:cNvSpPr txBox="1"/>
          <p:nvPr/>
        </p:nvSpPr>
        <p:spPr>
          <a:xfrm>
            <a:off x="152543" y="2326032"/>
            <a:ext cx="473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PROTECCIÓN DE</a:t>
            </a:r>
            <a:endParaRPr kumimoji="0" lang="es-CO" sz="4800" b="1" i="1" u="none" strike="noStrike" kern="1200" cap="none" spc="0" normalizeH="0" baseline="0" noProof="0" dirty="0">
              <a:ln>
                <a:noFill/>
              </a:ln>
              <a:solidFill>
                <a:srgbClr val="004E2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2E44D7-8A38-4257-B671-E4BD56033968}"/>
              </a:ext>
            </a:extLst>
          </p:cNvPr>
          <p:cNvSpPr txBox="1"/>
          <p:nvPr/>
        </p:nvSpPr>
        <p:spPr>
          <a:xfrm>
            <a:off x="1645920" y="3138941"/>
            <a:ext cx="324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CRÉDITOS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269F3B5-DB22-4E98-BAE2-E661832E3233}"/>
              </a:ext>
            </a:extLst>
          </p:cNvPr>
          <p:cNvCxnSpPr>
            <a:cxnSpLocks/>
          </p:cNvCxnSpPr>
          <p:nvPr/>
        </p:nvCxnSpPr>
        <p:spPr>
          <a:xfrm>
            <a:off x="688585" y="3554439"/>
            <a:ext cx="957335" cy="0"/>
          </a:xfrm>
          <a:prstGeom prst="line">
            <a:avLst/>
          </a:prstGeom>
          <a:ln w="28575">
            <a:solidFill>
              <a:srgbClr val="FFD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97;p15">
            <a:extLst>
              <a:ext uri="{FF2B5EF4-FFF2-40B4-BE49-F238E27FC236}">
                <a16:creationId xmlns:a16="http://schemas.microsoft.com/office/drawing/2014/main" id="{99CBE4EC-9F7B-42C9-916B-DC6EC8FB3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 descr="Landlord Insurance | First National Byron Bay">
            <a:extLst>
              <a:ext uri="{FF2B5EF4-FFF2-40B4-BE49-F238E27FC236}">
                <a16:creationId xmlns:a16="http://schemas.microsoft.com/office/drawing/2014/main" id="{DAE8E21C-58D5-4628-8C31-1614A230C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7566"/>
          <a:stretch/>
        </p:blipFill>
        <p:spPr bwMode="auto">
          <a:xfrm>
            <a:off x="4887827" y="-4042"/>
            <a:ext cx="7304173" cy="6919226"/>
          </a:xfrm>
          <a:prstGeom prst="parallelogram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68257E-ACC5-4176-B877-194FC1E173F6}"/>
              </a:ext>
            </a:extLst>
          </p:cNvPr>
          <p:cNvSpPr txBox="1"/>
          <p:nvPr/>
        </p:nvSpPr>
        <p:spPr>
          <a:xfrm>
            <a:off x="2980376" y="4087990"/>
            <a:ext cx="1762345" cy="523220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GRACIAS</a:t>
            </a:r>
          </a:p>
        </p:txBody>
      </p:sp>
      <p:sp>
        <p:nvSpPr>
          <p:cNvPr id="11" name="CuadroTexto 10">
            <a:hlinkClick r:id="rId6" action="ppaction://hlinksldjump"/>
            <a:extLst>
              <a:ext uri="{FF2B5EF4-FFF2-40B4-BE49-F238E27FC236}">
                <a16:creationId xmlns:a16="http://schemas.microsoft.com/office/drawing/2014/main" id="{7D9D9EF1-C4C7-429D-AFAB-791DEB7366A3}"/>
              </a:ext>
            </a:extLst>
          </p:cNvPr>
          <p:cNvSpPr txBox="1"/>
          <p:nvPr/>
        </p:nvSpPr>
        <p:spPr>
          <a:xfrm>
            <a:off x="733839" y="5006862"/>
            <a:ext cx="4153989" cy="338554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VOLVER AL PORTAFOLIO HACIENDO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CLIC AQUÍ </a:t>
            </a:r>
          </a:p>
        </p:txBody>
      </p:sp>
    </p:spTree>
    <p:extLst>
      <p:ext uri="{BB962C8B-B14F-4D97-AF65-F5344CB8AC3E}">
        <p14:creationId xmlns:p14="http://schemas.microsoft.com/office/powerpoint/2010/main" val="82788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A422358-306D-41C0-BFD4-07AF42846EDE}"/>
              </a:ext>
            </a:extLst>
          </p:cNvPr>
          <p:cNvSpPr/>
          <p:nvPr/>
        </p:nvSpPr>
        <p:spPr>
          <a:xfrm>
            <a:off x="489965" y="1828800"/>
            <a:ext cx="3952068" cy="470925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42195C-E910-4C26-837E-E7B91FB2D827}"/>
              </a:ext>
            </a:extLst>
          </p:cNvPr>
          <p:cNvSpPr txBox="1"/>
          <p:nvPr/>
        </p:nvSpPr>
        <p:spPr>
          <a:xfrm>
            <a:off x="1382417" y="2074874"/>
            <a:ext cx="2572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i="1" dirty="0">
                <a:latin typeface="Arial Narrow" panose="020B0606020202030204" pitchFamily="34" charset="0"/>
              </a:rPr>
              <a:t>ENFERMEDADES GRAVES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8597A1E-0217-4EF5-AAAB-7ECFA6711EF8}"/>
              </a:ext>
            </a:extLst>
          </p:cNvPr>
          <p:cNvSpPr/>
          <p:nvPr/>
        </p:nvSpPr>
        <p:spPr>
          <a:xfrm>
            <a:off x="841560" y="2283642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D72EFE1D-F16F-4305-8C08-F48DFADC7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5" y="2074874"/>
            <a:ext cx="685816" cy="685816"/>
          </a:xfrm>
          <a:prstGeom prst="rect">
            <a:avLst/>
          </a:prstGeom>
        </p:spPr>
      </p:pic>
      <p:sp>
        <p:nvSpPr>
          <p:cNvPr id="34" name="Paralelogramo 33">
            <a:extLst>
              <a:ext uri="{FF2B5EF4-FFF2-40B4-BE49-F238E27FC236}">
                <a16:creationId xmlns:a16="http://schemas.microsoft.com/office/drawing/2014/main" id="{F22C288A-211C-410C-9A60-E5B7953804B6}"/>
              </a:ext>
            </a:extLst>
          </p:cNvPr>
          <p:cNvSpPr/>
          <p:nvPr/>
        </p:nvSpPr>
        <p:spPr>
          <a:xfrm>
            <a:off x="-681336" y="1205340"/>
            <a:ext cx="4767219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   SI DESEA INCLUIR ANEXOS DE: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A48C30C-8FEC-4AAB-B318-10E3C0A8C96D}"/>
              </a:ext>
            </a:extLst>
          </p:cNvPr>
          <p:cNvSpPr/>
          <p:nvPr/>
        </p:nvSpPr>
        <p:spPr>
          <a:xfrm>
            <a:off x="634071" y="3984196"/>
            <a:ext cx="20199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Cáncer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Infarto del miocardio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Accidente cerebrovascular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Insuficiencia renal crónica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Cirugía de revascularización miocárdica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Trasplante de órganos vitales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Cirugía de la aorta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Reemplazo de válvula del corazón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Esclerosis múltiple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Anemia </a:t>
            </a:r>
            <a:r>
              <a:rPr lang="es-CO" sz="10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aplástica</a:t>
            </a:r>
            <a:endParaRPr lang="es-CO" sz="10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Quemaduras graves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Parálisis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Infección por VIH y/o sida debido a ejercicio profesión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5B83417-5808-4935-B83B-EB18A61E0F79}"/>
              </a:ext>
            </a:extLst>
          </p:cNvPr>
          <p:cNvSpPr/>
          <p:nvPr/>
        </p:nvSpPr>
        <p:spPr>
          <a:xfrm>
            <a:off x="2700826" y="3970720"/>
            <a:ext cx="16118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Cáncer 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Infarto del miocardio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Accidente cerebrovascular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Insuficiencia renal crónica 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Cirugía de revascularización miocárdica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Trasplante de órganos vitales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Invalidez por enfermedad </a:t>
            </a:r>
          </a:p>
          <a:p>
            <a:pPr marL="171434" indent="-17143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0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Invalidez por accidente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BB2D2F2-77B3-430D-8088-751C9292BBE9}"/>
              </a:ext>
            </a:extLst>
          </p:cNvPr>
          <p:cNvSpPr/>
          <p:nvPr/>
        </p:nvSpPr>
        <p:spPr>
          <a:xfrm>
            <a:off x="1525811" y="2363624"/>
            <a:ext cx="2656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que sufra una </a:t>
            </a:r>
            <a:r>
              <a:rPr lang="es-CO" sz="1200" dirty="0">
                <a:latin typeface="Arial Narrow" panose="020B0606020202030204" pitchFamily="34" charset="0"/>
              </a:rPr>
              <a:t>enfermedad grave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CO" sz="1200" dirty="0">
                <a:latin typeface="Arial Narrow" panose="020B0606020202030204" pitchFamily="34" charset="0"/>
              </a:rPr>
              <a:t>recibirá un % del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…</a:t>
            </a:r>
            <a:endParaRPr lang="es-CO" sz="1400" dirty="0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8F577CF-373A-4792-9B5D-55FE4EEF37B8}"/>
              </a:ext>
            </a:extLst>
          </p:cNvPr>
          <p:cNvSpPr/>
          <p:nvPr/>
        </p:nvSpPr>
        <p:spPr>
          <a:xfrm>
            <a:off x="609038" y="3084739"/>
            <a:ext cx="1676415" cy="523220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ENFERMEDADES GRAVES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A049AA70-F92F-4023-A0E3-0778F03CFD6A}"/>
              </a:ext>
            </a:extLst>
          </p:cNvPr>
          <p:cNvSpPr/>
          <p:nvPr/>
        </p:nvSpPr>
        <p:spPr>
          <a:xfrm>
            <a:off x="2636279" y="3081985"/>
            <a:ext cx="1676415" cy="52322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CUALQUIER CAUSA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7F9891-7F60-42DA-9DBF-450D9AE54BE5}"/>
              </a:ext>
            </a:extLst>
          </p:cNvPr>
          <p:cNvSpPr txBox="1"/>
          <p:nvPr/>
        </p:nvSpPr>
        <p:spPr>
          <a:xfrm>
            <a:off x="2311761" y="3192506"/>
            <a:ext cx="32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8D1BA712-B5A6-48EA-BF5D-EC4EAE079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561140" y="2997166"/>
            <a:ext cx="297245" cy="31778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09B40E66-78D3-42DE-81F4-30AA89C8A08F}"/>
              </a:ext>
            </a:extLst>
          </p:cNvPr>
          <p:cNvSpPr/>
          <p:nvPr/>
        </p:nvSpPr>
        <p:spPr>
          <a:xfrm>
            <a:off x="2636278" y="3100704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C791042-F09C-4F7A-9C5E-B2FD3000F3A3}"/>
              </a:ext>
            </a:extLst>
          </p:cNvPr>
          <p:cNvSpPr txBox="1"/>
          <p:nvPr/>
        </p:nvSpPr>
        <p:spPr>
          <a:xfrm>
            <a:off x="2621087" y="3594938"/>
            <a:ext cx="1678307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anticipo 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E588BD3-B6A5-4749-B2E9-E8BFA8576DAC}"/>
              </a:ext>
            </a:extLst>
          </p:cNvPr>
          <p:cNvSpPr/>
          <p:nvPr/>
        </p:nvSpPr>
        <p:spPr>
          <a:xfrm>
            <a:off x="561140" y="3594938"/>
            <a:ext cx="1709121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suma adicional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5BCC939A-2F9C-449E-A247-5F4D00FE08D0}"/>
              </a:ext>
            </a:extLst>
          </p:cNvPr>
          <p:cNvSpPr/>
          <p:nvPr/>
        </p:nvSpPr>
        <p:spPr>
          <a:xfrm>
            <a:off x="10158750" y="2864949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E837FA32-F91E-425A-8158-5DD63D40F200}"/>
              </a:ext>
            </a:extLst>
          </p:cNvPr>
          <p:cNvSpPr/>
          <p:nvPr/>
        </p:nvSpPr>
        <p:spPr>
          <a:xfrm>
            <a:off x="4586138" y="1828801"/>
            <a:ext cx="4397442" cy="2415474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F425FE8-92B5-4396-98DF-38F939E4A955}"/>
              </a:ext>
            </a:extLst>
          </p:cNvPr>
          <p:cNvSpPr txBox="1"/>
          <p:nvPr/>
        </p:nvSpPr>
        <p:spPr>
          <a:xfrm>
            <a:off x="9266271" y="3618275"/>
            <a:ext cx="231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i="1" dirty="0">
                <a:latin typeface="Arial Narrow" panose="020B0606020202030204" pitchFamily="34" charset="0"/>
              </a:rPr>
              <a:t>INVALIDEZ PARA BRECHA PENSIONAL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59FE5D7-E18D-4988-AF8F-9F3EB91E5DB2}"/>
              </a:ext>
            </a:extLst>
          </p:cNvPr>
          <p:cNvSpPr/>
          <p:nvPr/>
        </p:nvSpPr>
        <p:spPr>
          <a:xfrm>
            <a:off x="9240632" y="4156685"/>
            <a:ext cx="2461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F2F2F2">
                    <a:lumMod val="25000"/>
                  </a:srgbClr>
                </a:solidFill>
                <a:latin typeface="Arial Narrow" panose="020B0606020202030204" pitchFamily="34" charset="0"/>
              </a:rPr>
              <a:t>En caso que sufra una invalidez que genere perdida 50% o mas de su capacidad laboral...</a:t>
            </a:r>
            <a:endParaRPr lang="es-CO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0D1EBE65-2DB4-413F-8395-E6C78450D6CE}"/>
              </a:ext>
            </a:extLst>
          </p:cNvPr>
          <p:cNvSpPr/>
          <p:nvPr/>
        </p:nvSpPr>
        <p:spPr>
          <a:xfrm>
            <a:off x="9156339" y="1828801"/>
            <a:ext cx="2602525" cy="4709250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753A16ED-6D40-451B-A429-B2024AD09BE7}"/>
              </a:ext>
            </a:extLst>
          </p:cNvPr>
          <p:cNvSpPr/>
          <p:nvPr/>
        </p:nvSpPr>
        <p:spPr>
          <a:xfrm>
            <a:off x="4801187" y="2202651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095688A-44D5-4438-93D2-C2B768A9C68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6558" y="1989681"/>
            <a:ext cx="747886" cy="747886"/>
          </a:xfrm>
          <a:prstGeom prst="rect">
            <a:avLst/>
          </a:prstGeom>
        </p:spPr>
      </p:pic>
      <p:sp>
        <p:nvSpPr>
          <p:cNvPr id="70" name="CuadroTexto 69">
            <a:extLst>
              <a:ext uri="{FF2B5EF4-FFF2-40B4-BE49-F238E27FC236}">
                <a16:creationId xmlns:a16="http://schemas.microsoft.com/office/drawing/2014/main" id="{89836D91-6F6F-4114-B247-ED7EB0C58187}"/>
              </a:ext>
            </a:extLst>
          </p:cNvPr>
          <p:cNvSpPr txBox="1"/>
          <p:nvPr/>
        </p:nvSpPr>
        <p:spPr>
          <a:xfrm>
            <a:off x="5588549" y="2155865"/>
            <a:ext cx="306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i="1" dirty="0">
                <a:latin typeface="Arial Narrow" panose="020B0606020202030204" pitchFamily="34" charset="0"/>
              </a:rPr>
              <a:t>INCAPACIDAD TOTAL Y PERMANENTE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9DCEF2-19A7-4868-B4AE-BC2DFFADC5E8}"/>
              </a:ext>
            </a:extLst>
          </p:cNvPr>
          <p:cNvSpPr/>
          <p:nvPr/>
        </p:nvSpPr>
        <p:spPr>
          <a:xfrm>
            <a:off x="5492523" y="2426908"/>
            <a:ext cx="3283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que sufra una incapacidad total y permanente por un accidente o por una enfermedad recibirá... </a:t>
            </a: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A25EAD35-D01E-46F1-BC50-FEFE3E28D202}"/>
              </a:ext>
            </a:extLst>
          </p:cNvPr>
          <p:cNvSpPr/>
          <p:nvPr/>
        </p:nvSpPr>
        <p:spPr>
          <a:xfrm>
            <a:off x="4838548" y="3279723"/>
            <a:ext cx="1676415" cy="523220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INCAPACIDAD TOTAL Y PERMANENTE</a:t>
            </a: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A394FC9A-A30B-4998-B43C-98CA86E18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4790650" y="3192150"/>
            <a:ext cx="297245" cy="317787"/>
          </a:xfrm>
          <a:prstGeom prst="rect">
            <a:avLst/>
          </a:prstGeom>
        </p:spPr>
      </p:pic>
      <p:sp>
        <p:nvSpPr>
          <p:cNvPr id="81" name="Rectángulo 80">
            <a:extLst>
              <a:ext uri="{FF2B5EF4-FFF2-40B4-BE49-F238E27FC236}">
                <a16:creationId xmlns:a16="http://schemas.microsoft.com/office/drawing/2014/main" id="{58108D4C-AE8D-4C26-92A3-1E7276D65280}"/>
              </a:ext>
            </a:extLst>
          </p:cNvPr>
          <p:cNvSpPr/>
          <p:nvPr/>
        </p:nvSpPr>
        <p:spPr>
          <a:xfrm>
            <a:off x="4777667" y="3830930"/>
            <a:ext cx="1709121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suma adicional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8CB5790A-8BF7-40B7-B540-063CF1202117}"/>
              </a:ext>
            </a:extLst>
          </p:cNvPr>
          <p:cNvSpPr/>
          <p:nvPr/>
        </p:nvSpPr>
        <p:spPr>
          <a:xfrm>
            <a:off x="7187710" y="3309623"/>
            <a:ext cx="1676415" cy="52322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INCAPACIDAD TOTAL Y PERMANENTE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0B347536-EDD5-4A87-B355-12FD7C7C7489}"/>
              </a:ext>
            </a:extLst>
          </p:cNvPr>
          <p:cNvSpPr/>
          <p:nvPr/>
        </p:nvSpPr>
        <p:spPr>
          <a:xfrm>
            <a:off x="7187709" y="3328342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B42835B9-84EE-4601-9BCD-AA64C924AB20}"/>
              </a:ext>
            </a:extLst>
          </p:cNvPr>
          <p:cNvSpPr txBox="1"/>
          <p:nvPr/>
        </p:nvSpPr>
        <p:spPr>
          <a:xfrm>
            <a:off x="7172518" y="3822576"/>
            <a:ext cx="1678307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anticipo 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3CA96CBD-28DB-495F-93CE-12885C1CDC1C}"/>
              </a:ext>
            </a:extLst>
          </p:cNvPr>
          <p:cNvSpPr txBox="1"/>
          <p:nvPr/>
        </p:nvSpPr>
        <p:spPr>
          <a:xfrm>
            <a:off x="6675242" y="3379036"/>
            <a:ext cx="32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BA15AE51-60BE-447C-BDDB-FEE12F36922F}"/>
              </a:ext>
            </a:extLst>
          </p:cNvPr>
          <p:cNvSpPr/>
          <p:nvPr/>
        </p:nvSpPr>
        <p:spPr>
          <a:xfrm>
            <a:off x="4926141" y="4769649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815F2747-7F74-41B9-AFAD-829EEBD903C7}"/>
              </a:ext>
            </a:extLst>
          </p:cNvPr>
          <p:cNvSpPr/>
          <p:nvPr/>
        </p:nvSpPr>
        <p:spPr>
          <a:xfrm>
            <a:off x="4581790" y="4330223"/>
            <a:ext cx="4397442" cy="2207827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5848F51-2575-4E79-8F69-C8352C98A6D9}"/>
              </a:ext>
            </a:extLst>
          </p:cNvPr>
          <p:cNvSpPr/>
          <p:nvPr/>
        </p:nvSpPr>
        <p:spPr>
          <a:xfrm>
            <a:off x="5567582" y="4833891"/>
            <a:ext cx="2927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de invalidez por enfermedad o accidente no tendrá que pagar la prima y su seguro seguirá protegiéndolo por…</a:t>
            </a: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8994DA1-4622-4696-86D0-A0F9AC8B18A2}"/>
              </a:ext>
            </a:extLst>
          </p:cNvPr>
          <p:cNvSpPr/>
          <p:nvPr/>
        </p:nvSpPr>
        <p:spPr>
          <a:xfrm>
            <a:off x="5620698" y="5622596"/>
            <a:ext cx="3017785" cy="52322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 CUALQUIER CAUSA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6A052DD-2556-4D6D-BEDE-8E2610514493}"/>
              </a:ext>
            </a:extLst>
          </p:cNvPr>
          <p:cNvSpPr/>
          <p:nvPr/>
        </p:nvSpPr>
        <p:spPr>
          <a:xfrm>
            <a:off x="5568370" y="4575364"/>
            <a:ext cx="3458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EXONERACIÓN DEL PAGO DE PRIMAS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C7327328-8253-489C-A766-60CBB2E11B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19" y="4610626"/>
            <a:ext cx="697125" cy="697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1DAC3F-CA06-44CD-9C74-B1EDBDFCB7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8878" y="2644628"/>
            <a:ext cx="737446" cy="737446"/>
          </a:xfrm>
          <a:prstGeom prst="rect">
            <a:avLst/>
          </a:prstGeom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4D43742-0A96-4549-B233-E43569C70B99}"/>
              </a:ext>
            </a:extLst>
          </p:cNvPr>
          <p:cNvSpPr/>
          <p:nvPr/>
        </p:nvSpPr>
        <p:spPr>
          <a:xfrm>
            <a:off x="9491174" y="4940143"/>
            <a:ext cx="1990561" cy="50358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E30141FD-9E4F-4CC4-84E8-899B83684EA8}"/>
              </a:ext>
            </a:extLst>
          </p:cNvPr>
          <p:cNvSpPr/>
          <p:nvPr/>
        </p:nvSpPr>
        <p:spPr>
          <a:xfrm>
            <a:off x="11301735" y="491153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9C17138-15AE-44B9-BD50-7EC128640FB7}"/>
              </a:ext>
            </a:extLst>
          </p:cNvPr>
          <p:cNvSpPr txBox="1"/>
          <p:nvPr/>
        </p:nvSpPr>
        <p:spPr>
          <a:xfrm>
            <a:off x="9632179" y="5513855"/>
            <a:ext cx="1678307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anticipo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FC6AD6-035C-469E-AA31-67A15E93F53A}"/>
              </a:ext>
            </a:extLst>
          </p:cNvPr>
          <p:cNvSpPr txBox="1"/>
          <p:nvPr/>
        </p:nvSpPr>
        <p:spPr>
          <a:xfrm>
            <a:off x="9255839" y="6061533"/>
            <a:ext cx="2396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latin typeface="Arial Narrow" panose="020B0606020202030204" pitchFamily="34" charset="0"/>
              </a:rPr>
              <a:t>*Aplica para el argumento de Brecha Pensional</a:t>
            </a:r>
          </a:p>
        </p:txBody>
      </p:sp>
    </p:spTree>
    <p:extLst>
      <p:ext uri="{BB962C8B-B14F-4D97-AF65-F5344CB8AC3E}">
        <p14:creationId xmlns:p14="http://schemas.microsoft.com/office/powerpoint/2010/main" val="64896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E798EBAA-B8B0-41AF-9D6A-485AE3F7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15841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6B472C28-E8C2-4BEC-A072-03C74F5A0848}"/>
              </a:ext>
            </a:extLst>
          </p:cNvPr>
          <p:cNvSpPr/>
          <p:nvPr/>
        </p:nvSpPr>
        <p:spPr>
          <a:xfrm>
            <a:off x="6812971" y="350008"/>
            <a:ext cx="2376369" cy="6298765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7DF15EC3-C088-4CA4-BE8F-4EED4D5369D8}"/>
              </a:ext>
            </a:extLst>
          </p:cNvPr>
          <p:cNvSpPr/>
          <p:nvPr/>
        </p:nvSpPr>
        <p:spPr>
          <a:xfrm>
            <a:off x="9528849" y="343802"/>
            <a:ext cx="2376369" cy="6298765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3665262-0BE3-4F71-9000-0B254931B0A7}"/>
              </a:ext>
            </a:extLst>
          </p:cNvPr>
          <p:cNvSpPr txBox="1"/>
          <p:nvPr/>
        </p:nvSpPr>
        <p:spPr>
          <a:xfrm>
            <a:off x="27702" y="3016130"/>
            <a:ext cx="39485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86"/>
            <a:r>
              <a:rPr lang="es-CO" sz="2800" i="1" dirty="0">
                <a:solidFill>
                  <a:srgbClr val="004E2B"/>
                </a:solidFill>
                <a:latin typeface="Arial Narrow" panose="020B0606020202030204" pitchFamily="34" charset="0"/>
              </a:rPr>
              <a:t>¿CUÁL ES LA PRIORIDAD </a:t>
            </a:r>
            <a:r>
              <a:rPr lang="es-CO" sz="2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DE SUS SUEÑOS</a:t>
            </a:r>
            <a:r>
              <a:rPr lang="es-CO" sz="2800" b="1" i="1" spc="300" dirty="0">
                <a:solidFill>
                  <a:srgbClr val="004E2B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7D6C688-B41C-4F7F-9D0F-64E9A53882BF}"/>
              </a:ext>
            </a:extLst>
          </p:cNvPr>
          <p:cNvSpPr/>
          <p:nvPr/>
        </p:nvSpPr>
        <p:spPr>
          <a:xfrm>
            <a:off x="4064383" y="350008"/>
            <a:ext cx="2376369" cy="6298765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solidFill>
              <a:srgbClr val="004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Picture 2" descr="Resultado de imagen para Oficina">
            <a:extLst>
              <a:ext uri="{FF2B5EF4-FFF2-40B4-BE49-F238E27FC236}">
                <a16:creationId xmlns:a16="http://schemas.microsoft.com/office/drawing/2014/main" id="{5136A51A-D4B9-4C8C-8E77-A02F93FCE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2" b="5933"/>
          <a:stretch/>
        </p:blipFill>
        <p:spPr bwMode="auto">
          <a:xfrm>
            <a:off x="4167434" y="1088988"/>
            <a:ext cx="2197637" cy="12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357385-7670-4B6C-8395-5E76403E1B33}"/>
              </a:ext>
            </a:extLst>
          </p:cNvPr>
          <p:cNvSpPr/>
          <p:nvPr/>
        </p:nvSpPr>
        <p:spPr>
          <a:xfrm>
            <a:off x="4167438" y="2145272"/>
            <a:ext cx="219763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Estabilidad y crecimiento laboral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03A32B8-6D20-4495-AF8B-5DFDCB26749B}"/>
              </a:ext>
            </a:extLst>
          </p:cNvPr>
          <p:cNvSpPr txBox="1"/>
          <p:nvPr/>
        </p:nvSpPr>
        <p:spPr>
          <a:xfrm>
            <a:off x="4167438" y="475193"/>
            <a:ext cx="2197632" cy="461665"/>
          </a:xfrm>
          <a:prstGeom prst="rect">
            <a:avLst/>
          </a:prstGeom>
          <a:solidFill>
            <a:srgbClr val="004E2B"/>
          </a:solidFill>
          <a:effectLst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SU</a:t>
            </a:r>
            <a:r>
              <a:rPr lang="es-CO" sz="2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FUTURO</a:t>
            </a:r>
          </a:p>
        </p:txBody>
      </p:sp>
      <p:pic>
        <p:nvPicPr>
          <p:cNvPr id="45" name="Picture 4" descr="Aspirantes | Pontificia Universidad Javeriana">
            <a:extLst>
              <a:ext uri="{FF2B5EF4-FFF2-40B4-BE49-F238E27FC236}">
                <a16:creationId xmlns:a16="http://schemas.microsoft.com/office/drawing/2014/main" id="{717A77F2-BE4B-49D5-9410-5D702261E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7"/>
          <a:stretch/>
        </p:blipFill>
        <p:spPr bwMode="auto">
          <a:xfrm>
            <a:off x="4167432" y="2478732"/>
            <a:ext cx="2197637" cy="12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Resultado de imagen para turismo">
            <a:extLst>
              <a:ext uri="{FF2B5EF4-FFF2-40B4-BE49-F238E27FC236}">
                <a16:creationId xmlns:a16="http://schemas.microsoft.com/office/drawing/2014/main" id="{D575EE53-4C59-4B78-AC02-C02B64F6C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657" b="14907"/>
          <a:stretch/>
        </p:blipFill>
        <p:spPr bwMode="auto">
          <a:xfrm>
            <a:off x="4167434" y="5270378"/>
            <a:ext cx="2192497" cy="12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853453-B62B-40FF-B2F1-909ABEF3299C}"/>
              </a:ext>
            </a:extLst>
          </p:cNvPr>
          <p:cNvSpPr/>
          <p:nvPr/>
        </p:nvSpPr>
        <p:spPr>
          <a:xfrm>
            <a:off x="4167438" y="3540469"/>
            <a:ext cx="2192498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Profesión y estabilización</a:t>
            </a:r>
          </a:p>
        </p:txBody>
      </p:sp>
      <p:pic>
        <p:nvPicPr>
          <p:cNvPr id="48" name="Picture 2" descr="Business as Unusual: Conversation with Countrywide">
            <a:extLst>
              <a:ext uri="{FF2B5EF4-FFF2-40B4-BE49-F238E27FC236}">
                <a16:creationId xmlns:a16="http://schemas.microsoft.com/office/drawing/2014/main" id="{3EDF2463-FD73-416E-ADAE-EC64686B2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4"/>
          <a:stretch/>
        </p:blipFill>
        <p:spPr bwMode="auto">
          <a:xfrm>
            <a:off x="4167437" y="3868476"/>
            <a:ext cx="2192497" cy="12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FF5D58-8683-47DB-819B-7C8783CB01AF}"/>
              </a:ext>
            </a:extLst>
          </p:cNvPr>
          <p:cNvSpPr/>
          <p:nvPr/>
        </p:nvSpPr>
        <p:spPr>
          <a:xfrm>
            <a:off x="4167435" y="4930214"/>
            <a:ext cx="2192497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Adquirir vivienda</a:t>
            </a:r>
          </a:p>
        </p:txBody>
      </p:sp>
      <p:sp>
        <p:nvSpPr>
          <p:cNvPr id="50" name="Rectángulo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B031B0-FAE8-458C-8EDA-9990BC9985F3}"/>
              </a:ext>
            </a:extLst>
          </p:cNvPr>
          <p:cNvSpPr/>
          <p:nvPr/>
        </p:nvSpPr>
        <p:spPr>
          <a:xfrm>
            <a:off x="4167435" y="6325411"/>
            <a:ext cx="2192496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Viajar</a:t>
            </a:r>
          </a:p>
        </p:txBody>
      </p:sp>
      <p:pic>
        <p:nvPicPr>
          <p:cNvPr id="51" name="Picture 6" descr="Jak z dítětě vychovat úspěšného člověka - Žena.cz - magazín pro ženy">
            <a:extLst>
              <a:ext uri="{FF2B5EF4-FFF2-40B4-BE49-F238E27FC236}">
                <a16:creationId xmlns:a16="http://schemas.microsoft.com/office/drawing/2014/main" id="{ED0D3DBA-6D28-4D17-882B-EA276519B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8" b="15885"/>
          <a:stretch/>
        </p:blipFill>
        <p:spPr bwMode="auto">
          <a:xfrm>
            <a:off x="6902338" y="1088987"/>
            <a:ext cx="2197638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Resultado de imagen para sky">
            <a:extLst>
              <a:ext uri="{FF2B5EF4-FFF2-40B4-BE49-F238E27FC236}">
                <a16:creationId xmlns:a16="http://schemas.microsoft.com/office/drawing/2014/main" id="{E3200E84-F681-437A-ABC2-60F519B52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7"/>
          <a:stretch/>
        </p:blipFill>
        <p:spPr bwMode="auto">
          <a:xfrm>
            <a:off x="6902337" y="2478732"/>
            <a:ext cx="2197639" cy="12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ángulo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CE87F0-A02B-4CC8-9C3D-4E40AC609E25}"/>
              </a:ext>
            </a:extLst>
          </p:cNvPr>
          <p:cNvSpPr/>
          <p:nvPr/>
        </p:nvSpPr>
        <p:spPr>
          <a:xfrm>
            <a:off x="6902338" y="2156382"/>
            <a:ext cx="221569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Educación de los hijos </a:t>
            </a:r>
          </a:p>
        </p:txBody>
      </p:sp>
      <p:pic>
        <p:nvPicPr>
          <p:cNvPr id="56" name="Picture 6" descr="Resultado de imagen para viaje d3 novios con niños">
            <a:extLst>
              <a:ext uri="{FF2B5EF4-FFF2-40B4-BE49-F238E27FC236}">
                <a16:creationId xmlns:a16="http://schemas.microsoft.com/office/drawing/2014/main" id="{3A6FE990-A269-4505-A6EF-5D869A83A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/>
          <a:stretch/>
        </p:blipFill>
        <p:spPr bwMode="auto">
          <a:xfrm flipH="1">
            <a:off x="6902337" y="5270378"/>
            <a:ext cx="2215692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ángulo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9B81A5-42FD-40DC-BD80-8B68A1AFCF6B}"/>
              </a:ext>
            </a:extLst>
          </p:cNvPr>
          <p:cNvSpPr/>
          <p:nvPr/>
        </p:nvSpPr>
        <p:spPr>
          <a:xfrm>
            <a:off x="6902337" y="3557035"/>
            <a:ext cx="2197639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Adquirir vehículo</a:t>
            </a:r>
          </a:p>
        </p:txBody>
      </p:sp>
      <p:pic>
        <p:nvPicPr>
          <p:cNvPr id="58" name="Picture 4" descr="Resultado de imagen para terapias de rehabilitacion fisica en casa">
            <a:extLst>
              <a:ext uri="{FF2B5EF4-FFF2-40B4-BE49-F238E27FC236}">
                <a16:creationId xmlns:a16="http://schemas.microsoft.com/office/drawing/2014/main" id="{7C1C6406-E32F-4D8B-8EF5-408DAADAC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b="10092"/>
          <a:stretch/>
        </p:blipFill>
        <p:spPr bwMode="auto">
          <a:xfrm>
            <a:off x="6902337" y="3852124"/>
            <a:ext cx="2215692" cy="12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74E609-B6D2-4B28-97D5-7D8421979307}"/>
              </a:ext>
            </a:extLst>
          </p:cNvPr>
          <p:cNvSpPr/>
          <p:nvPr/>
        </p:nvSpPr>
        <p:spPr>
          <a:xfrm>
            <a:off x="6902337" y="4924972"/>
            <a:ext cx="221682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Adquirir vivienda</a:t>
            </a:r>
          </a:p>
        </p:txBody>
      </p:sp>
      <p:sp>
        <p:nvSpPr>
          <p:cNvPr id="60" name="Rectángulo 5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D75B14-9D5D-4975-81E1-451DAD053039}"/>
              </a:ext>
            </a:extLst>
          </p:cNvPr>
          <p:cNvSpPr/>
          <p:nvPr/>
        </p:nvSpPr>
        <p:spPr>
          <a:xfrm>
            <a:off x="6893204" y="6336522"/>
            <a:ext cx="2225190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Viajar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B706B28-73D9-473E-9491-B6BC37920A73}"/>
              </a:ext>
            </a:extLst>
          </p:cNvPr>
          <p:cNvSpPr txBox="1"/>
          <p:nvPr/>
        </p:nvSpPr>
        <p:spPr>
          <a:xfrm>
            <a:off x="6902337" y="475192"/>
            <a:ext cx="2215692" cy="461665"/>
          </a:xfrm>
          <a:prstGeom prst="rect">
            <a:avLst/>
          </a:prstGeom>
          <a:solidFill>
            <a:srgbClr val="004E2B"/>
          </a:solidFill>
          <a:effectLst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SU</a:t>
            </a:r>
            <a:r>
              <a:rPr lang="es-CO" sz="2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FAMILIA</a:t>
            </a:r>
          </a:p>
        </p:txBody>
      </p:sp>
      <p:pic>
        <p:nvPicPr>
          <p:cNvPr id="62" name="Picture 8" descr="Resultado de imagen para familia de abuelos acogedores">
            <a:extLst>
              <a:ext uri="{FF2B5EF4-FFF2-40B4-BE49-F238E27FC236}">
                <a16:creationId xmlns:a16="http://schemas.microsoft.com/office/drawing/2014/main" id="{F6D19E9A-9132-4E71-A91B-39446BF9C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" b="21048"/>
          <a:stretch/>
        </p:blipFill>
        <p:spPr bwMode="auto">
          <a:xfrm>
            <a:off x="9622637" y="1088986"/>
            <a:ext cx="2215693" cy="12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ángulo 6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071756-B267-4A64-B34E-E188DECF898C}"/>
              </a:ext>
            </a:extLst>
          </p:cNvPr>
          <p:cNvSpPr/>
          <p:nvPr/>
        </p:nvSpPr>
        <p:spPr>
          <a:xfrm>
            <a:off x="9622638" y="2145272"/>
            <a:ext cx="221569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Disfrutar a la familia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4EF8126-517B-4F7C-84E3-37D8B7581A20}"/>
              </a:ext>
            </a:extLst>
          </p:cNvPr>
          <p:cNvSpPr txBox="1"/>
          <p:nvPr/>
        </p:nvSpPr>
        <p:spPr>
          <a:xfrm>
            <a:off x="9622636" y="475192"/>
            <a:ext cx="2215692" cy="461665"/>
          </a:xfrm>
          <a:prstGeom prst="rect">
            <a:avLst/>
          </a:prstGeom>
          <a:solidFill>
            <a:srgbClr val="004E2B"/>
          </a:solidFill>
          <a:effectLst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SU</a:t>
            </a:r>
            <a:r>
              <a:rPr lang="es-CO" sz="2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RETIRO</a:t>
            </a:r>
          </a:p>
        </p:txBody>
      </p:sp>
      <p:pic>
        <p:nvPicPr>
          <p:cNvPr id="79" name="Picture 6" descr="Resultado de imagen para Gimnasia">
            <a:extLst>
              <a:ext uri="{FF2B5EF4-FFF2-40B4-BE49-F238E27FC236}">
                <a16:creationId xmlns:a16="http://schemas.microsoft.com/office/drawing/2014/main" id="{8A763D7C-A392-46C2-9663-0347E5932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526"/>
          <a:stretch/>
        </p:blipFill>
        <p:spPr bwMode="auto">
          <a:xfrm>
            <a:off x="9618351" y="2487130"/>
            <a:ext cx="2219978" cy="12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Resultado de imagen para Estrategia">
            <a:extLst>
              <a:ext uri="{FF2B5EF4-FFF2-40B4-BE49-F238E27FC236}">
                <a16:creationId xmlns:a16="http://schemas.microsoft.com/office/drawing/2014/main" id="{F06776AE-D8A9-4D20-BA79-424026B1A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 bwMode="auto">
          <a:xfrm>
            <a:off x="9628630" y="5270377"/>
            <a:ext cx="2209698" cy="12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ángulo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72EC9B-7C3F-448A-9273-34C2B4653E47}"/>
              </a:ext>
            </a:extLst>
          </p:cNvPr>
          <p:cNvSpPr/>
          <p:nvPr/>
        </p:nvSpPr>
        <p:spPr>
          <a:xfrm>
            <a:off x="9622636" y="3535018"/>
            <a:ext cx="221569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Cuidar la salud</a:t>
            </a:r>
          </a:p>
        </p:txBody>
      </p:sp>
      <p:pic>
        <p:nvPicPr>
          <p:cNvPr id="80" name="Picture 2" descr="Resultado de imagen para hogar">
            <a:extLst>
              <a:ext uri="{FF2B5EF4-FFF2-40B4-BE49-F238E27FC236}">
                <a16:creationId xmlns:a16="http://schemas.microsoft.com/office/drawing/2014/main" id="{47D6B0AF-9866-4C1C-BCBE-2D942A196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/>
          <a:stretch/>
        </p:blipFill>
        <p:spPr bwMode="auto">
          <a:xfrm>
            <a:off x="9618350" y="3857367"/>
            <a:ext cx="2219978" cy="12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ángulo 7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C2D0C3-B0AF-40ED-9CFB-E4CF031FBFA3}"/>
              </a:ext>
            </a:extLst>
          </p:cNvPr>
          <p:cNvSpPr/>
          <p:nvPr/>
        </p:nvSpPr>
        <p:spPr>
          <a:xfrm>
            <a:off x="9622636" y="4913675"/>
            <a:ext cx="221569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Lugar de descanso</a:t>
            </a:r>
          </a:p>
        </p:txBody>
      </p:sp>
      <p:sp>
        <p:nvSpPr>
          <p:cNvPr id="78" name="Rectángulo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9A3039-3A1C-4A12-A6F9-C8E2F5B57B9E}"/>
              </a:ext>
            </a:extLst>
          </p:cNvPr>
          <p:cNvSpPr/>
          <p:nvPr/>
        </p:nvSpPr>
        <p:spPr>
          <a:xfrm>
            <a:off x="9622636" y="6326664"/>
            <a:ext cx="2215692" cy="216000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Viajar</a:t>
            </a:r>
          </a:p>
        </p:txBody>
      </p:sp>
    </p:spTree>
    <p:extLst>
      <p:ext uri="{BB962C8B-B14F-4D97-AF65-F5344CB8AC3E}">
        <p14:creationId xmlns:p14="http://schemas.microsoft.com/office/powerpoint/2010/main" val="4259186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138304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EN LAS SIGUIENTES SITUACIONES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A422358-306D-41C0-BFD4-07AF42846EDE}"/>
              </a:ext>
            </a:extLst>
          </p:cNvPr>
          <p:cNvSpPr/>
          <p:nvPr/>
        </p:nvSpPr>
        <p:spPr>
          <a:xfrm>
            <a:off x="234313" y="1802727"/>
            <a:ext cx="3768942" cy="237423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4" name="Paralelogramo 33">
            <a:extLst>
              <a:ext uri="{FF2B5EF4-FFF2-40B4-BE49-F238E27FC236}">
                <a16:creationId xmlns:a16="http://schemas.microsoft.com/office/drawing/2014/main" id="{F22C288A-211C-410C-9A60-E5B7953804B6}"/>
              </a:ext>
            </a:extLst>
          </p:cNvPr>
          <p:cNvSpPr/>
          <p:nvPr/>
        </p:nvSpPr>
        <p:spPr>
          <a:xfrm>
            <a:off x="-681337" y="1205340"/>
            <a:ext cx="8189041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   SI DESEA INCLUIR ANEXOS DE ACCIDENTES PERSONALES: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5BCC939A-2F9C-449E-A247-5F4D00FE08D0}"/>
              </a:ext>
            </a:extLst>
          </p:cNvPr>
          <p:cNvSpPr/>
          <p:nvPr/>
        </p:nvSpPr>
        <p:spPr>
          <a:xfrm>
            <a:off x="4487344" y="2263486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E837FA32-F91E-425A-8158-5DD63D40F200}"/>
              </a:ext>
            </a:extLst>
          </p:cNvPr>
          <p:cNvSpPr/>
          <p:nvPr/>
        </p:nvSpPr>
        <p:spPr>
          <a:xfrm>
            <a:off x="4211528" y="1802727"/>
            <a:ext cx="3768943" cy="237423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F425FE8-92B5-4396-98DF-38F939E4A955}"/>
              </a:ext>
            </a:extLst>
          </p:cNvPr>
          <p:cNvSpPr txBox="1"/>
          <p:nvPr/>
        </p:nvSpPr>
        <p:spPr>
          <a:xfrm>
            <a:off x="5181954" y="2103699"/>
            <a:ext cx="2823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GASTOS MÉDICOS EN CASO DE INCAPACIDAD POR ACCIDENTE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59FE5D7-E18D-4988-AF8F-9F3EB91E5DB2}"/>
              </a:ext>
            </a:extLst>
          </p:cNvPr>
          <p:cNvSpPr/>
          <p:nvPr/>
        </p:nvSpPr>
        <p:spPr>
          <a:xfrm>
            <a:off x="5185279" y="2577095"/>
            <a:ext cx="257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de una </a:t>
            </a:r>
            <a:r>
              <a:rPr lang="es-CO" sz="1200" i="1" dirty="0">
                <a:latin typeface="Arial Narrow" panose="020B0606020202030204" pitchFamily="34" charset="0"/>
              </a:rPr>
              <a:t>hospitalización</a:t>
            </a:r>
            <a:r>
              <a:rPr lang="es-CO" sz="1200" dirty="0">
                <a:latin typeface="Arial Narrow" panose="020B0606020202030204" pitchFamily="34" charset="0"/>
              </a:rPr>
              <a:t>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por un accidente, recibirá hasta el 90% del valor pagado a la institución, sin exceder el valor asegurado</a:t>
            </a:r>
            <a:r>
              <a:rPr lang="es-CO" sz="1200" dirty="0">
                <a:latin typeface="Arial Narrow" panose="020B0606020202030204" pitchFamily="34" charset="0"/>
              </a:rPr>
              <a:t>.</a:t>
            </a:r>
            <a:endParaRPr lang="es-CO" sz="12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7156051-2456-4B87-801F-081664FD8D9A}"/>
              </a:ext>
            </a:extLst>
          </p:cNvPr>
          <p:cNvSpPr txBox="1"/>
          <p:nvPr/>
        </p:nvSpPr>
        <p:spPr>
          <a:xfrm>
            <a:off x="1028540" y="2143250"/>
            <a:ext cx="293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EN ACCIDENTE PIERDE UNA PARTE DEL CUERPO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881EB8AE-21FC-42E5-8F43-96D8426F7460}"/>
              </a:ext>
            </a:extLst>
          </p:cNvPr>
          <p:cNvSpPr/>
          <p:nvPr/>
        </p:nvSpPr>
        <p:spPr>
          <a:xfrm>
            <a:off x="501874" y="2260716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4B064B2C-ED4B-466F-A2D9-1C077E688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5" y="2103699"/>
            <a:ext cx="674034" cy="67403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9776AFD-C058-429D-8972-C9CF31375C3C}"/>
              </a:ext>
            </a:extLst>
          </p:cNvPr>
          <p:cNvSpPr/>
          <p:nvPr/>
        </p:nvSpPr>
        <p:spPr>
          <a:xfrm>
            <a:off x="1003110" y="2639674"/>
            <a:ext cx="277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que pierda física o funcionalmente órganos o partes de su cuerpo recibirá </a:t>
            </a:r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un porcentaje del: 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237A4F8-28DC-4C57-A8A6-1BA706C05E38}"/>
              </a:ext>
            </a:extLst>
          </p:cNvPr>
          <p:cNvSpPr/>
          <p:nvPr/>
        </p:nvSpPr>
        <p:spPr>
          <a:xfrm>
            <a:off x="1033847" y="3341457"/>
            <a:ext cx="2908104" cy="389559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DESMEMBRACIÓN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7571764-B6E8-405B-A8A1-B91F09FC4052}"/>
              </a:ext>
            </a:extLst>
          </p:cNvPr>
          <p:cNvSpPr/>
          <p:nvPr/>
        </p:nvSpPr>
        <p:spPr>
          <a:xfrm>
            <a:off x="1592504" y="3806179"/>
            <a:ext cx="1653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4E2B"/>
              </a:buClr>
            </a:pPr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Según el tipo de pérdida</a:t>
            </a: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F725E15-1926-48AD-90B4-571C1B5B4C32}"/>
              </a:ext>
            </a:extLst>
          </p:cNvPr>
          <p:cNvSpPr/>
          <p:nvPr/>
        </p:nvSpPr>
        <p:spPr>
          <a:xfrm>
            <a:off x="5164749" y="3592898"/>
            <a:ext cx="2513777" cy="389559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GASTOS MÉDICOS POR ACCIDENTE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62257254-9BA0-49AE-8479-AE709CADB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66" y="2104827"/>
            <a:ext cx="712541" cy="712541"/>
          </a:xfrm>
          <a:prstGeom prst="rect">
            <a:avLst/>
          </a:prstGeom>
        </p:spPr>
      </p:pic>
      <p:sp>
        <p:nvSpPr>
          <p:cNvPr id="97" name="Elipse 96">
            <a:extLst>
              <a:ext uri="{FF2B5EF4-FFF2-40B4-BE49-F238E27FC236}">
                <a16:creationId xmlns:a16="http://schemas.microsoft.com/office/drawing/2014/main" id="{AEAE2915-B3B8-4AD9-B4CF-6AB8DCE39AA0}"/>
              </a:ext>
            </a:extLst>
          </p:cNvPr>
          <p:cNvSpPr/>
          <p:nvPr/>
        </p:nvSpPr>
        <p:spPr>
          <a:xfrm>
            <a:off x="8476522" y="2249886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63132606-C526-47ED-97BE-6B44203A109D}"/>
              </a:ext>
            </a:extLst>
          </p:cNvPr>
          <p:cNvSpPr/>
          <p:nvPr/>
        </p:nvSpPr>
        <p:spPr>
          <a:xfrm>
            <a:off x="8200706" y="1789127"/>
            <a:ext cx="3768943" cy="237423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91730EA5-2CE1-4C2A-8C6F-3CEA140FAAA1}"/>
              </a:ext>
            </a:extLst>
          </p:cNvPr>
          <p:cNvSpPr txBox="1"/>
          <p:nvPr/>
        </p:nvSpPr>
        <p:spPr>
          <a:xfrm>
            <a:off x="9008322" y="2090532"/>
            <a:ext cx="270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FALLECE POR ACCIDENTES EN TRÁNSITO TERRESTRE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5D263C92-F988-4A66-B6C0-FAABA451C612}"/>
              </a:ext>
            </a:extLst>
          </p:cNvPr>
          <p:cNvSpPr/>
          <p:nvPr/>
        </p:nvSpPr>
        <p:spPr>
          <a:xfrm>
            <a:off x="9043172" y="2565311"/>
            <a:ext cx="2667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que falte a causa de un accidente de tránsito terrestre, sus seres queridos (beneficiarios) recibirán</a:t>
            </a:r>
          </a:p>
        </p:txBody>
      </p:sp>
      <p:sp>
        <p:nvSpPr>
          <p:cNvPr id="115" name="Rectángulo: esquinas redondeadas 114">
            <a:extLst>
              <a:ext uri="{FF2B5EF4-FFF2-40B4-BE49-F238E27FC236}">
                <a16:creationId xmlns:a16="http://schemas.microsoft.com/office/drawing/2014/main" id="{7C38F2B8-B0C8-4C1B-B9BF-B38CA4607175}"/>
              </a:ext>
            </a:extLst>
          </p:cNvPr>
          <p:cNvSpPr/>
          <p:nvPr/>
        </p:nvSpPr>
        <p:spPr>
          <a:xfrm>
            <a:off x="9134764" y="3372290"/>
            <a:ext cx="2592000" cy="19798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CUALQUIER CAUSA</a:t>
            </a:r>
          </a:p>
        </p:txBody>
      </p:sp>
      <p:sp>
        <p:nvSpPr>
          <p:cNvPr id="116" name="Rectángulo: esquinas redondeadas 115">
            <a:extLst>
              <a:ext uri="{FF2B5EF4-FFF2-40B4-BE49-F238E27FC236}">
                <a16:creationId xmlns:a16="http://schemas.microsoft.com/office/drawing/2014/main" id="{14CA5072-9136-4259-B491-21C8EEF55301}"/>
              </a:ext>
            </a:extLst>
          </p:cNvPr>
          <p:cNvSpPr/>
          <p:nvPr/>
        </p:nvSpPr>
        <p:spPr>
          <a:xfrm>
            <a:off x="9134763" y="3628121"/>
            <a:ext cx="2592000" cy="191305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ACCIDENTE DE TRÁNSITO T.</a:t>
            </a: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045B5E71-2E4B-4B12-9836-6EDCC2B939BE}"/>
              </a:ext>
            </a:extLst>
          </p:cNvPr>
          <p:cNvSpPr/>
          <p:nvPr/>
        </p:nvSpPr>
        <p:spPr>
          <a:xfrm>
            <a:off x="8292725" y="3517328"/>
            <a:ext cx="922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4E2B"/>
              </a:buClr>
            </a:pPr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Capital por:</a:t>
            </a:r>
          </a:p>
        </p:txBody>
      </p:sp>
      <p:sp>
        <p:nvSpPr>
          <p:cNvPr id="118" name="Rectángulo: esquinas redondeadas 117">
            <a:extLst>
              <a:ext uri="{FF2B5EF4-FFF2-40B4-BE49-F238E27FC236}">
                <a16:creationId xmlns:a16="http://schemas.microsoft.com/office/drawing/2014/main" id="{A22A5A5F-37A2-4EB8-9676-A679C27BADC2}"/>
              </a:ext>
            </a:extLst>
          </p:cNvPr>
          <p:cNvSpPr/>
          <p:nvPr/>
        </p:nvSpPr>
        <p:spPr>
          <a:xfrm>
            <a:off x="9134762" y="3871901"/>
            <a:ext cx="2592000" cy="191305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ACCIDENTAL</a:t>
            </a:r>
          </a:p>
        </p:txBody>
      </p:sp>
      <p:pic>
        <p:nvPicPr>
          <p:cNvPr id="119" name="Imagen 118">
            <a:extLst>
              <a:ext uri="{FF2B5EF4-FFF2-40B4-BE49-F238E27FC236}">
                <a16:creationId xmlns:a16="http://schemas.microsoft.com/office/drawing/2014/main" id="{DB6897B5-4698-4630-8E9D-816664EAC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26" y="2138129"/>
            <a:ext cx="664674" cy="664674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B7712E0F-123E-4B5B-8C40-D41C5EF26DC8}"/>
              </a:ext>
            </a:extLst>
          </p:cNvPr>
          <p:cNvSpPr/>
          <p:nvPr/>
        </p:nvSpPr>
        <p:spPr>
          <a:xfrm>
            <a:off x="2169939" y="4306141"/>
            <a:ext cx="3768942" cy="237423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E8A1EF4-575C-4FC1-B2B2-F48C9BDF5186}"/>
              </a:ext>
            </a:extLst>
          </p:cNvPr>
          <p:cNvSpPr txBox="1"/>
          <p:nvPr/>
        </p:nvSpPr>
        <p:spPr>
          <a:xfrm>
            <a:off x="2965796" y="4578254"/>
            <a:ext cx="2931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RENTA DIARIA POR ACCIDENTE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0848FBC-0B32-49C5-AC1A-56A84AE5D084}"/>
              </a:ext>
            </a:extLst>
          </p:cNvPr>
          <p:cNvSpPr/>
          <p:nvPr/>
        </p:nvSpPr>
        <p:spPr>
          <a:xfrm>
            <a:off x="2437500" y="4764130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0D64B6A-C9D7-4508-AB58-6879B019DEB2}"/>
              </a:ext>
            </a:extLst>
          </p:cNvPr>
          <p:cNvSpPr/>
          <p:nvPr/>
        </p:nvSpPr>
        <p:spPr>
          <a:xfrm>
            <a:off x="2954366" y="4870724"/>
            <a:ext cx="2761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de una </a:t>
            </a:r>
            <a:r>
              <a:rPr lang="es-CO" sz="1200" i="1" dirty="0">
                <a:latin typeface="Arial Narrow" panose="020B0606020202030204" pitchFamily="34" charset="0"/>
              </a:rPr>
              <a:t>incapacidad médica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por un accidente que sufra en el país, recibirá </a:t>
            </a:r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un porcentaje del capital: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14EFCFE9-C73F-4D84-8DE7-D3038EBF0372}"/>
              </a:ext>
            </a:extLst>
          </p:cNvPr>
          <p:cNvSpPr/>
          <p:nvPr/>
        </p:nvSpPr>
        <p:spPr>
          <a:xfrm>
            <a:off x="3086644" y="5673117"/>
            <a:ext cx="2454442" cy="389559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RENTA DIARIA POR INCAPACIDAD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6BCBC37-C8C3-4B2F-98D5-CBFF01C785AA}"/>
              </a:ext>
            </a:extLst>
          </p:cNvPr>
          <p:cNvSpPr/>
          <p:nvPr/>
        </p:nvSpPr>
        <p:spPr>
          <a:xfrm>
            <a:off x="2261981" y="6118128"/>
            <a:ext cx="3676900" cy="461661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Según el número de días que se encuentre incapacitado (este valor se paga a partir del cuarto día de incapacidad)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6F9D3BA-1490-4A9D-9264-3F88BFC9D0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67" y="4636250"/>
            <a:ext cx="668568" cy="668572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E74354D0-D118-4A73-B191-1B3532EDE456}"/>
              </a:ext>
            </a:extLst>
          </p:cNvPr>
          <p:cNvSpPr/>
          <p:nvPr/>
        </p:nvSpPr>
        <p:spPr>
          <a:xfrm>
            <a:off x="6434644" y="4753299"/>
            <a:ext cx="360000" cy="360000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EB4E150-F912-4233-8D99-8A5C8E1CC963}"/>
              </a:ext>
            </a:extLst>
          </p:cNvPr>
          <p:cNvSpPr/>
          <p:nvPr/>
        </p:nvSpPr>
        <p:spPr>
          <a:xfrm>
            <a:off x="6158828" y="4292540"/>
            <a:ext cx="3768943" cy="2374231"/>
          </a:xfrm>
          <a:prstGeom prst="rect">
            <a:avLst/>
          </a:prstGeom>
          <a:noFill/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2C03335-5137-4954-98F7-FD7F17C3FC56}"/>
              </a:ext>
            </a:extLst>
          </p:cNvPr>
          <p:cNvSpPr txBox="1"/>
          <p:nvPr/>
        </p:nvSpPr>
        <p:spPr>
          <a:xfrm>
            <a:off x="7046454" y="4593945"/>
            <a:ext cx="282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latin typeface="Arial Narrow" panose="020B0606020202030204" pitchFamily="34" charset="0"/>
              </a:rPr>
              <a:t>FALLECE EN UN ACCIDENTE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A851302-3491-48B1-A34E-D43C906ED12F}"/>
              </a:ext>
            </a:extLst>
          </p:cNvPr>
          <p:cNvSpPr/>
          <p:nvPr/>
        </p:nvSpPr>
        <p:spPr>
          <a:xfrm>
            <a:off x="7065204" y="4866132"/>
            <a:ext cx="2778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caso que falte a causa de un accidente, sus seres queridos </a:t>
            </a:r>
            <a:r>
              <a:rPr lang="es-CO" sz="12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(beneficiarios) </a:t>
            </a:r>
            <a:r>
              <a:rPr lang="es-CO" sz="12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recibirán: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762BBE10-A20C-4F71-846B-D2121DF2A955}"/>
              </a:ext>
            </a:extLst>
          </p:cNvPr>
          <p:cNvSpPr/>
          <p:nvPr/>
        </p:nvSpPr>
        <p:spPr>
          <a:xfrm>
            <a:off x="6372923" y="5581835"/>
            <a:ext cx="1482776" cy="523220"/>
          </a:xfrm>
          <a:prstGeom prst="roundRect">
            <a:avLst>
              <a:gd name="adj" fmla="val 50000"/>
            </a:avLst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FFD954"/>
                </a:solidFill>
                <a:latin typeface="Arial Narrow" panose="020B0606020202030204" pitchFamily="34" charset="0"/>
              </a:rPr>
              <a:t>MUERTE ACCIDENTAL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26D49B79-C210-40E9-8541-01BF45180D1E}"/>
              </a:ext>
            </a:extLst>
          </p:cNvPr>
          <p:cNvSpPr/>
          <p:nvPr/>
        </p:nvSpPr>
        <p:spPr>
          <a:xfrm>
            <a:off x="8371199" y="5577660"/>
            <a:ext cx="1389094" cy="523220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</a:t>
            </a:r>
          </a:p>
          <a:p>
            <a:pPr algn="ctr"/>
            <a:r>
              <a:rPr lang="es-CO" sz="10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CUALQUIER CAUSA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44FAF55-26B9-495C-A0AD-5FF6956A3BF0}"/>
              </a:ext>
            </a:extLst>
          </p:cNvPr>
          <p:cNvSpPr txBox="1"/>
          <p:nvPr/>
        </p:nvSpPr>
        <p:spPr>
          <a:xfrm>
            <a:off x="7930153" y="5690377"/>
            <a:ext cx="32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4C097390-90A8-4F21-9513-0EDE838FB6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879" b="68200" l="80248" r="83046">
                        <a14:foregroundMark x1="81845" y1="65495" x2="81845" y2="65495"/>
                      </a14:backgroundRemoval>
                    </a14:imgEffect>
                  </a14:imgLayer>
                </a14:imgProps>
              </a:ext>
            </a:extLst>
          </a:blip>
          <a:srcRect l="79898" t="62214" r="16604" b="31135"/>
          <a:stretch/>
        </p:blipFill>
        <p:spPr>
          <a:xfrm>
            <a:off x="6273461" y="5529681"/>
            <a:ext cx="297245" cy="317787"/>
          </a:xfrm>
          <a:prstGeom prst="rect">
            <a:avLst/>
          </a:prstGeom>
        </p:spPr>
      </p:pic>
      <p:sp>
        <p:nvSpPr>
          <p:cNvPr id="46" name="Elipse 45">
            <a:extLst>
              <a:ext uri="{FF2B5EF4-FFF2-40B4-BE49-F238E27FC236}">
                <a16:creationId xmlns:a16="http://schemas.microsoft.com/office/drawing/2014/main" id="{43FCA5BD-0C9F-43B9-A707-93296EAA290A}"/>
              </a:ext>
            </a:extLst>
          </p:cNvPr>
          <p:cNvSpPr/>
          <p:nvPr/>
        </p:nvSpPr>
        <p:spPr>
          <a:xfrm>
            <a:off x="8334880" y="559857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7EADE12-B77A-45AA-8A16-123FCC6718DA}"/>
              </a:ext>
            </a:extLst>
          </p:cNvPr>
          <p:cNvSpPr txBox="1"/>
          <p:nvPr/>
        </p:nvSpPr>
        <p:spPr>
          <a:xfrm>
            <a:off x="8239479" y="6092809"/>
            <a:ext cx="1678307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anticipo 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9E98B37-2C6D-47F3-A001-3DD86D6A033E}"/>
              </a:ext>
            </a:extLst>
          </p:cNvPr>
          <p:cNvSpPr/>
          <p:nvPr/>
        </p:nvSpPr>
        <p:spPr>
          <a:xfrm>
            <a:off x="6259750" y="6108484"/>
            <a:ext cx="1709121" cy="276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200" b="1" dirty="0">
                <a:solidFill>
                  <a:srgbClr val="004E2B"/>
                </a:solidFill>
                <a:latin typeface="Arial Narrow" panose="020B0606020202030204" pitchFamily="34" charset="0"/>
              </a:rPr>
              <a:t>Como suma adicional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2CAAC43E-FA52-42F2-B853-710FFDD176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95" y="4616592"/>
            <a:ext cx="732141" cy="7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5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54" name="Paralelogramo 53">
            <a:extLst>
              <a:ext uri="{FF2B5EF4-FFF2-40B4-BE49-F238E27FC236}">
                <a16:creationId xmlns:a16="http://schemas.microsoft.com/office/drawing/2014/main" id="{A51D081C-2294-4553-B18B-F000FBCB135A}"/>
              </a:ext>
            </a:extLst>
          </p:cNvPr>
          <p:cNvSpPr/>
          <p:nvPr/>
        </p:nvSpPr>
        <p:spPr>
          <a:xfrm>
            <a:off x="-520774" y="319948"/>
            <a:ext cx="10923948" cy="88160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Google Shape;130;p17">
            <a:extLst>
              <a:ext uri="{FF2B5EF4-FFF2-40B4-BE49-F238E27FC236}">
                <a16:creationId xmlns:a16="http://schemas.microsoft.com/office/drawing/2014/main" id="{08DCFF18-52FE-4E77-80EC-FB3CB5BFC6CC}"/>
              </a:ext>
            </a:extLst>
          </p:cNvPr>
          <p:cNvSpPr txBox="1"/>
          <p:nvPr/>
        </p:nvSpPr>
        <p:spPr>
          <a:xfrm>
            <a:off x="203379" y="319948"/>
            <a:ext cx="9724392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s-CO" sz="3200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LO PROTEGEMOS SI </a:t>
            </a:r>
            <a:r>
              <a:rPr lang="es-CO" sz="3200" b="1" i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FALLECE POR CUALQUIER CAUSA</a:t>
            </a:r>
            <a:endParaRPr sz="3200" b="1" i="1" dirty="0">
              <a:solidFill>
                <a:srgbClr val="004E2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" name="Paralelogramo 33">
            <a:extLst>
              <a:ext uri="{FF2B5EF4-FFF2-40B4-BE49-F238E27FC236}">
                <a16:creationId xmlns:a16="http://schemas.microsoft.com/office/drawing/2014/main" id="{F22C288A-211C-410C-9A60-E5B7953804B6}"/>
              </a:ext>
            </a:extLst>
          </p:cNvPr>
          <p:cNvSpPr/>
          <p:nvPr/>
        </p:nvSpPr>
        <p:spPr>
          <a:xfrm>
            <a:off x="-681337" y="1205340"/>
            <a:ext cx="3109743" cy="441174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Cobertura Básica</a:t>
            </a: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61481D56-DFBD-4374-A621-6BC2AE069B3E}"/>
              </a:ext>
            </a:extLst>
          </p:cNvPr>
          <p:cNvSpPr/>
          <p:nvPr/>
        </p:nvSpPr>
        <p:spPr>
          <a:xfrm>
            <a:off x="1171533" y="2593598"/>
            <a:ext cx="4404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Sus seres queridos (beneficiarios), recibirán el valor asegurado en caso que usted falte a causa de una enfermedad o accidente.</a:t>
            </a:r>
          </a:p>
          <a:p>
            <a:endParaRPr lang="es-CO" sz="1800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CO" sz="1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Esto representa un capital de respaldo para no afectar su patrimonio y así podrán continuar sus sueños.</a:t>
            </a:r>
          </a:p>
        </p:txBody>
      </p:sp>
      <p:sp>
        <p:nvSpPr>
          <p:cNvPr id="120" name="Rectángulo: esquinas redondeadas 119">
            <a:extLst>
              <a:ext uri="{FF2B5EF4-FFF2-40B4-BE49-F238E27FC236}">
                <a16:creationId xmlns:a16="http://schemas.microsoft.com/office/drawing/2014/main" id="{96DEF4CC-E034-4464-AFB9-CBC37F93622A}"/>
              </a:ext>
            </a:extLst>
          </p:cNvPr>
          <p:cNvSpPr/>
          <p:nvPr/>
        </p:nvSpPr>
        <p:spPr>
          <a:xfrm>
            <a:off x="1171533" y="4859373"/>
            <a:ext cx="4074418" cy="557249"/>
          </a:xfrm>
          <a:prstGeom prst="roundRect">
            <a:avLst>
              <a:gd name="adj" fmla="val 50000"/>
            </a:avLst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Capital Asegurado</a:t>
            </a:r>
          </a:p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MUERTE POR  CUALQUIER CAUSA</a:t>
            </a:r>
          </a:p>
        </p:txBody>
      </p:sp>
      <p:pic>
        <p:nvPicPr>
          <p:cNvPr id="2050" name="Picture 2" descr="بروتوكول إنهاء علاقتكِ الزوجية بنضج واحترام، بعيداً عن الخلافات الحادة">
            <a:extLst>
              <a:ext uri="{FF2B5EF4-FFF2-40B4-BE49-F238E27FC236}">
                <a16:creationId xmlns:a16="http://schemas.microsoft.com/office/drawing/2014/main" id="{37AAE1E8-685E-4577-A359-7862C5775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20335"/>
          <a:stretch/>
        </p:blipFill>
        <p:spPr bwMode="auto">
          <a:xfrm>
            <a:off x="6414403" y="1570840"/>
            <a:ext cx="4606064" cy="4591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15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A6D13390-9C40-41E9-BB2C-1F75CCAB168E}"/>
              </a:ext>
            </a:extLst>
          </p:cNvPr>
          <p:cNvSpPr/>
          <p:nvPr/>
        </p:nvSpPr>
        <p:spPr>
          <a:xfrm>
            <a:off x="4585738" y="386108"/>
            <a:ext cx="3600000" cy="5752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19AFBA-A798-4D48-AFC2-5E2ADDAA7ECB}"/>
              </a:ext>
            </a:extLst>
          </p:cNvPr>
          <p:cNvSpPr txBox="1"/>
          <p:nvPr/>
        </p:nvSpPr>
        <p:spPr>
          <a:xfrm>
            <a:off x="1314120" y="2261735"/>
            <a:ext cx="2937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 defTabSz="914400">
              <a:defRPr sz="4000" b="1" i="1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</a:defRPr>
            </a:lvl1pPr>
          </a:lstStyle>
          <a:p>
            <a:pPr algn="r"/>
            <a:r>
              <a:rPr lang="es-CO" sz="3600" b="0" dirty="0"/>
              <a:t>SERVICIOS DE</a:t>
            </a:r>
          </a:p>
          <a:p>
            <a:pPr algn="r"/>
            <a:r>
              <a:rPr lang="es-CO" sz="3600" b="0" dirty="0"/>
              <a:t> </a:t>
            </a:r>
            <a:r>
              <a:rPr lang="es-CO" sz="3600" dirty="0"/>
              <a:t>ASISTENCIA</a:t>
            </a:r>
            <a:endParaRPr lang="es-CO" sz="3600" spc="3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8D9E577-DD10-47B1-A3D3-81A72FFD09C9}"/>
              </a:ext>
            </a:extLst>
          </p:cNvPr>
          <p:cNvSpPr/>
          <p:nvPr/>
        </p:nvSpPr>
        <p:spPr>
          <a:xfrm>
            <a:off x="243929" y="3585174"/>
            <a:ext cx="4007597" cy="923326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s-CO" sz="1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 acompañamos en momentos importantes de su vida familiar, brindándole </a:t>
            </a:r>
            <a:r>
              <a:rPr lang="es-CO" sz="1800" b="1" dirty="0">
                <a:solidFill>
                  <a:srgbClr val="004E2B"/>
                </a:solidFill>
                <a:latin typeface="Arial Narrow" panose="020B0606020202030204" pitchFamily="34" charset="0"/>
              </a:rPr>
              <a:t>soluciones de transporte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en las siguientes situaciones: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EF9813F-15CF-4795-9E01-00F66CF9D9CD}"/>
              </a:ext>
            </a:extLst>
          </p:cNvPr>
          <p:cNvSpPr/>
          <p:nvPr/>
        </p:nvSpPr>
        <p:spPr>
          <a:xfrm>
            <a:off x="5050248" y="750019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5807BEF-C4AD-40A8-B539-04590929A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63" y="914528"/>
            <a:ext cx="529412" cy="5294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B20B49-F039-4AE4-90A8-8880CC020369}"/>
              </a:ext>
            </a:extLst>
          </p:cNvPr>
          <p:cNvSpPr txBox="1"/>
          <p:nvPr/>
        </p:nvSpPr>
        <p:spPr>
          <a:xfrm>
            <a:off x="5833384" y="1083087"/>
            <a:ext cx="1820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Controles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prenatales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9B52D5A-8625-440C-BCC3-F3CB61C75CB5}"/>
              </a:ext>
            </a:extLst>
          </p:cNvPr>
          <p:cNvSpPr/>
          <p:nvPr/>
        </p:nvSpPr>
        <p:spPr>
          <a:xfrm>
            <a:off x="5043259" y="3882185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C4D707-F693-4CC3-BD62-A8CD2E3E1536}"/>
              </a:ext>
            </a:extLst>
          </p:cNvPr>
          <p:cNvSpPr txBox="1"/>
          <p:nvPr/>
        </p:nvSpPr>
        <p:spPr>
          <a:xfrm>
            <a:off x="5887336" y="4097564"/>
            <a:ext cx="182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El día de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nacimiento de sus hijos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5735E2-6AC8-4494-A98C-ACBFFE60E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14" y="4003650"/>
            <a:ext cx="618314" cy="618314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24F217F6-ADCC-4635-91F3-AE8EB3181118}"/>
              </a:ext>
            </a:extLst>
          </p:cNvPr>
          <p:cNvSpPr/>
          <p:nvPr/>
        </p:nvSpPr>
        <p:spPr>
          <a:xfrm>
            <a:off x="5060234" y="1797073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F42D3A6-C459-4DA1-BDD9-09854DAF79AA}"/>
              </a:ext>
            </a:extLst>
          </p:cNvPr>
          <p:cNvSpPr txBox="1"/>
          <p:nvPr/>
        </p:nvSpPr>
        <p:spPr>
          <a:xfrm>
            <a:off x="5919433" y="1887210"/>
            <a:ext cx="208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trasladamos a su hogar 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después de una cirugía</a:t>
            </a:r>
            <a:endParaRPr lang="es-CO" sz="1400" b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C8705F8-7D5B-4E3E-BFF9-6FDD95D94FC6}"/>
              </a:ext>
            </a:extLst>
          </p:cNvPr>
          <p:cNvSpPr/>
          <p:nvPr/>
        </p:nvSpPr>
        <p:spPr>
          <a:xfrm>
            <a:off x="5043259" y="2846628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E96FC09-9A0E-4C6A-89FA-0F0FCD969DF9}"/>
              </a:ext>
            </a:extLst>
          </p:cNvPr>
          <p:cNvSpPr txBox="1"/>
          <p:nvPr/>
        </p:nvSpPr>
        <p:spPr>
          <a:xfrm>
            <a:off x="5887052" y="2960689"/>
            <a:ext cx="237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Trasladamos a sus hijos en caso de fallecimiento.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B4065D6-37FB-4792-B3F7-10FAD5BC3A7E}"/>
              </a:ext>
            </a:extLst>
          </p:cNvPr>
          <p:cNvSpPr/>
          <p:nvPr/>
        </p:nvSpPr>
        <p:spPr>
          <a:xfrm>
            <a:off x="5069336" y="4940473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FCC17E5-5857-43C4-AFF1-4C9F9CFCBCA5}"/>
              </a:ext>
            </a:extLst>
          </p:cNvPr>
          <p:cNvSpPr txBox="1"/>
          <p:nvPr/>
        </p:nvSpPr>
        <p:spPr>
          <a:xfrm>
            <a:off x="5913412" y="4986424"/>
            <a:ext cx="2088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Transmitimos mensajes a sus seres queridos 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cuando sea de suma emergencia</a:t>
            </a:r>
            <a:endParaRPr lang="es-CO" sz="1400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EC71CD-6BFD-4E19-968E-2C668D5E2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5764" y="2933246"/>
            <a:ext cx="578107" cy="57810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5DDB5B0C-49F9-4EFF-B951-C523A1A45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70" y="5154790"/>
            <a:ext cx="452592" cy="45259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2EB9F59-D1F3-4280-A545-407CF30B99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7495" y="1918112"/>
            <a:ext cx="527250" cy="5272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2BE431-FD1F-4FCD-959B-7D0AEBF72B95}"/>
              </a:ext>
            </a:extLst>
          </p:cNvPr>
          <p:cNvSpPr txBox="1"/>
          <p:nvPr/>
        </p:nvSpPr>
        <p:spPr>
          <a:xfrm>
            <a:off x="4582622" y="6097368"/>
            <a:ext cx="3600000" cy="307777"/>
          </a:xfrm>
          <a:prstGeom prst="rect">
            <a:avLst/>
          </a:prstGeom>
          <a:solidFill>
            <a:srgbClr val="FFD95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*Aplica según políticas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0540474-C073-40CE-986D-DF1DA32BC965}"/>
              </a:ext>
            </a:extLst>
          </p:cNvPr>
          <p:cNvSpPr/>
          <p:nvPr/>
        </p:nvSpPr>
        <p:spPr>
          <a:xfrm>
            <a:off x="8362999" y="380586"/>
            <a:ext cx="3600000" cy="60245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44D7FEC-BA54-4E7A-A2E2-194274FFAE28}"/>
              </a:ext>
            </a:extLst>
          </p:cNvPr>
          <p:cNvSpPr/>
          <p:nvPr/>
        </p:nvSpPr>
        <p:spPr>
          <a:xfrm>
            <a:off x="8835095" y="1488534"/>
            <a:ext cx="783136" cy="783136"/>
          </a:xfrm>
          <a:prstGeom prst="ellipse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398C317-2B23-4B74-9ED6-D31552F7E238}"/>
              </a:ext>
            </a:extLst>
          </p:cNvPr>
          <p:cNvSpPr txBox="1"/>
          <p:nvPr/>
        </p:nvSpPr>
        <p:spPr>
          <a:xfrm>
            <a:off x="9650196" y="1509689"/>
            <a:ext cx="2037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FFD954"/>
                </a:solidFill>
                <a:latin typeface="Arial Narrow" panose="020B0606020202030204" pitchFamily="34" charset="0"/>
              </a:rPr>
              <a:t>Traslado</a:t>
            </a:r>
            <a:r>
              <a:rPr lang="es-CO" sz="1400" dirty="0">
                <a:solidFill>
                  <a:srgbClr val="FFD954"/>
                </a:solidFill>
                <a:latin typeface="Arial Narrow" panose="020B0606020202030204" pitchFamily="34" charset="0"/>
              </a:rPr>
              <a:t> </a:t>
            </a:r>
            <a:r>
              <a:rPr lang="es-CO" sz="1400" b="1" dirty="0">
                <a:solidFill>
                  <a:srgbClr val="FFD954"/>
                </a:solidFill>
                <a:latin typeface="Arial Narrow" panose="020B0606020202030204" pitchFamily="34" charset="0"/>
              </a:rPr>
              <a:t>desde su domicilio </a:t>
            </a:r>
            <a:r>
              <a:rPr lang="es-CO" sz="1400" dirty="0">
                <a:solidFill>
                  <a:schemeClr val="bg1"/>
                </a:solidFill>
                <a:latin typeface="Arial Narrow" panose="020B0606020202030204" pitchFamily="34" charset="0"/>
              </a:rPr>
              <a:t>hasta el aeropuerto y viceversa</a:t>
            </a:r>
            <a:endParaRPr lang="es-CO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606B5E2E-2C83-441E-9BDE-3F0A180201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892" y="1661436"/>
            <a:ext cx="513351" cy="513351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0E1F6BA-614E-46BC-A217-1133D0B5F3C7}"/>
              </a:ext>
            </a:extLst>
          </p:cNvPr>
          <p:cNvSpPr txBox="1"/>
          <p:nvPr/>
        </p:nvSpPr>
        <p:spPr>
          <a:xfrm>
            <a:off x="9142913" y="2805003"/>
            <a:ext cx="229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LÍMITES DE TRASLADO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6AD6CFF-D039-48C0-85EF-B880F3D52F97}"/>
              </a:ext>
            </a:extLst>
          </p:cNvPr>
          <p:cNvSpPr/>
          <p:nvPr/>
        </p:nvSpPr>
        <p:spPr>
          <a:xfrm>
            <a:off x="8985892" y="3182648"/>
            <a:ext cx="2380493" cy="447116"/>
          </a:xfrm>
          <a:prstGeom prst="rect">
            <a:avLst/>
          </a:prstGeom>
          <a:solidFill>
            <a:srgbClr val="FFD95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</a:rPr>
              <a:t>RANGO DE PRIMAS Y NÚMEROS DE TRASLADOS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602EA0E-AEA6-4D62-9B24-9E4A9F904BD8}"/>
              </a:ext>
            </a:extLst>
          </p:cNvPr>
          <p:cNvSpPr txBox="1"/>
          <p:nvPr/>
        </p:nvSpPr>
        <p:spPr>
          <a:xfrm>
            <a:off x="8568035" y="3904929"/>
            <a:ext cx="3380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D954"/>
              </a:buClr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Arial Narrow" panose="020B0606020202030204" pitchFamily="34" charset="0"/>
              </a:rPr>
              <a:t>Hasta $700.000  - </a:t>
            </a:r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No tiene derecho a traslados</a:t>
            </a:r>
          </a:p>
          <a:p>
            <a:pPr marL="342900" indent="-342900">
              <a:buClr>
                <a:srgbClr val="FFD954"/>
              </a:buClr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Arial Narrow" panose="020B0606020202030204" pitchFamily="34" charset="0"/>
              </a:rPr>
              <a:t>$700.001 a $1.000.000 – </a:t>
            </a:r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2 traslados al año</a:t>
            </a:r>
          </a:p>
          <a:p>
            <a:pPr marL="342900" indent="-342900">
              <a:buClr>
                <a:srgbClr val="FFD954"/>
              </a:buClr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Arial Narrow" panose="020B0606020202030204" pitchFamily="34" charset="0"/>
              </a:rPr>
              <a:t>$1.000.001 a $1.500.000 – </a:t>
            </a:r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4 traslados al año</a:t>
            </a:r>
            <a:endParaRPr lang="es-CO" sz="1200" dirty="0">
              <a:solidFill>
                <a:srgbClr val="FFD954"/>
              </a:solidFill>
              <a:latin typeface="Arial Narrow" panose="020B0606020202030204" pitchFamily="34" charset="0"/>
            </a:endParaRPr>
          </a:p>
          <a:p>
            <a:pPr marL="342900" indent="-342900">
              <a:buClr>
                <a:srgbClr val="FFD954"/>
              </a:buClr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Arial Narrow" panose="020B0606020202030204" pitchFamily="34" charset="0"/>
              </a:rPr>
              <a:t>$1.500.001 a $2.500.000 – </a:t>
            </a:r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6 traslados al año</a:t>
            </a:r>
            <a:endParaRPr lang="es-CO" sz="1200" dirty="0">
              <a:solidFill>
                <a:srgbClr val="FFD954"/>
              </a:solidFill>
              <a:latin typeface="Arial Narrow" panose="020B0606020202030204" pitchFamily="34" charset="0"/>
            </a:endParaRPr>
          </a:p>
          <a:p>
            <a:pPr marL="342900" indent="-342900">
              <a:buClr>
                <a:srgbClr val="FFD954"/>
              </a:buClr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Arial Narrow" panose="020B0606020202030204" pitchFamily="34" charset="0"/>
              </a:rPr>
              <a:t>Mayor a $2.500.000 – </a:t>
            </a:r>
            <a:r>
              <a:rPr lang="es-CO" sz="1200" b="1" dirty="0">
                <a:solidFill>
                  <a:srgbClr val="FFD954"/>
                </a:solidFill>
                <a:latin typeface="Arial Narrow" panose="020B0606020202030204" pitchFamily="34" charset="0"/>
              </a:rPr>
              <a:t>10 traslados al año</a:t>
            </a:r>
          </a:p>
        </p:txBody>
      </p:sp>
    </p:spTree>
    <p:extLst>
      <p:ext uri="{BB962C8B-B14F-4D97-AF65-F5344CB8AC3E}">
        <p14:creationId xmlns:p14="http://schemas.microsoft.com/office/powerpoint/2010/main" val="3237006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pic>
        <p:nvPicPr>
          <p:cNvPr id="28" name="2 Imagen">
            <a:extLst>
              <a:ext uri="{FF2B5EF4-FFF2-40B4-BE49-F238E27FC236}">
                <a16:creationId xmlns:a16="http://schemas.microsoft.com/office/drawing/2014/main" id="{B7C7EDC8-42C0-432E-9AF0-04E050FDB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24025"/>
          <a:stretch/>
        </p:blipFill>
        <p:spPr>
          <a:xfrm>
            <a:off x="0" y="-12904"/>
            <a:ext cx="4590358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438DFC-4645-429C-BABF-8CCAE698AC5B}"/>
              </a:ext>
            </a:extLst>
          </p:cNvPr>
          <p:cNvSpPr/>
          <p:nvPr/>
        </p:nvSpPr>
        <p:spPr>
          <a:xfrm>
            <a:off x="0" y="-12904"/>
            <a:ext cx="4590358" cy="6858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19AFBA-A798-4D48-AFC2-5E2ADDAA7ECB}"/>
              </a:ext>
            </a:extLst>
          </p:cNvPr>
          <p:cNvSpPr txBox="1"/>
          <p:nvPr/>
        </p:nvSpPr>
        <p:spPr>
          <a:xfrm>
            <a:off x="652750" y="442459"/>
            <a:ext cx="2937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 defTabSz="914400">
              <a:defRPr sz="4000" b="1" i="1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</a:defRPr>
            </a:lvl1pPr>
          </a:lstStyle>
          <a:p>
            <a:pPr algn="r"/>
            <a:r>
              <a:rPr lang="es-CO" sz="3600" b="0" dirty="0">
                <a:solidFill>
                  <a:schemeClr val="bg1"/>
                </a:solidFill>
              </a:rPr>
              <a:t>SERVICIOS EN </a:t>
            </a:r>
          </a:p>
          <a:p>
            <a:pPr algn="r"/>
            <a:r>
              <a:rPr lang="es-CO" sz="3600" b="0" dirty="0">
                <a:solidFill>
                  <a:srgbClr val="FFD954"/>
                </a:solidFill>
              </a:rPr>
              <a:t> </a:t>
            </a:r>
            <a:r>
              <a:rPr lang="es-CO" sz="3600" dirty="0">
                <a:solidFill>
                  <a:srgbClr val="FFD954"/>
                </a:solidFill>
              </a:rPr>
              <a:t>EL EXTERIOR</a:t>
            </a:r>
            <a:endParaRPr lang="es-CO" sz="3600" spc="300" dirty="0">
              <a:solidFill>
                <a:srgbClr val="FFD954"/>
              </a:solidFill>
            </a:endParaRPr>
          </a:p>
        </p:txBody>
      </p:sp>
      <p:pic>
        <p:nvPicPr>
          <p:cNvPr id="30" name="1 Imagen">
            <a:extLst>
              <a:ext uri="{FF2B5EF4-FFF2-40B4-BE49-F238E27FC236}">
                <a16:creationId xmlns:a16="http://schemas.microsoft.com/office/drawing/2014/main" id="{8AC59FC5-A708-4724-8261-252D676921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/>
          <a:stretch/>
        </p:blipFill>
        <p:spPr>
          <a:xfrm>
            <a:off x="6900438" y="0"/>
            <a:ext cx="3330923" cy="127814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8D9E577-DD10-47B1-A3D3-81A72FFD09C9}"/>
              </a:ext>
            </a:extLst>
          </p:cNvPr>
          <p:cNvSpPr/>
          <p:nvPr/>
        </p:nvSpPr>
        <p:spPr>
          <a:xfrm>
            <a:off x="5815106" y="1319624"/>
            <a:ext cx="5724144" cy="646327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CO" sz="1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En sus viajes a cualquier parte del mundo le brindamos asistencia </a:t>
            </a:r>
            <a:r>
              <a:rPr lang="es-CO" sz="1800" b="1" dirty="0">
                <a:solidFill>
                  <a:srgbClr val="004E2B"/>
                </a:solidFill>
                <a:latin typeface="Arial Narrow" panose="020B0606020202030204" pitchFamily="34" charset="0"/>
              </a:rPr>
              <a:t>las 24 horas del día y todos los días del año</a:t>
            </a:r>
            <a:r>
              <a:rPr lang="es-CO" sz="18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DCCC6BE-7218-4A54-B315-A83CECFF7C09}"/>
              </a:ext>
            </a:extLst>
          </p:cNvPr>
          <p:cNvSpPr/>
          <p:nvPr/>
        </p:nvSpPr>
        <p:spPr>
          <a:xfrm>
            <a:off x="5725472" y="4166202"/>
            <a:ext cx="3057068" cy="1815878"/>
          </a:xfrm>
          <a:prstGeom prst="rect">
            <a:avLst/>
          </a:prstGeom>
          <a:ln>
            <a:solidFill>
              <a:srgbClr val="FFD954"/>
            </a:solidFill>
          </a:ln>
        </p:spPr>
        <p:txBody>
          <a:bodyPr wrap="square" lIns="91432" tIns="45718" rIns="91432" bIns="45718">
            <a:spAutoFit/>
          </a:bodyPr>
          <a:lstStyle/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Consultas médicas • Medicamentos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Exámenes médicos complementarios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Hospitalizaciones • Intervenciones quirúrgicas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Gastos de hotel por convalecencia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Odontología de urgencia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Terapia intensiva • Unidad coronaria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Terapia de recuperación física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3F8F99D-352D-4FD8-B4C3-76EE8B80560C}"/>
              </a:ext>
            </a:extLst>
          </p:cNvPr>
          <p:cNvSpPr/>
          <p:nvPr/>
        </p:nvSpPr>
        <p:spPr>
          <a:xfrm>
            <a:off x="5725472" y="2448663"/>
            <a:ext cx="5903411" cy="1169547"/>
          </a:xfrm>
          <a:prstGeom prst="rect">
            <a:avLst/>
          </a:prstGeom>
          <a:ln>
            <a:solidFill>
              <a:srgbClr val="FFD954"/>
            </a:solidFill>
          </a:ln>
        </p:spPr>
        <p:txBody>
          <a:bodyPr wrap="square" lIns="91432" tIns="45718" rIns="91432" bIns="45718">
            <a:spAutoFit/>
          </a:bodyPr>
          <a:lstStyle/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Localización de equipajes 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Asistencia en caso de robo o extravío de documentos 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Asistencia legal y anticipo de fondos para fianzas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Viaje de regreso anticipado por consecuencia de alguna urgencia en su domicilio 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Transmisión de mensajes urgentes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8D5735E-F04D-4EE6-AD17-1CB58DE28486}"/>
              </a:ext>
            </a:extLst>
          </p:cNvPr>
          <p:cNvSpPr/>
          <p:nvPr/>
        </p:nvSpPr>
        <p:spPr>
          <a:xfrm>
            <a:off x="8980240" y="4166202"/>
            <a:ext cx="2648643" cy="1169547"/>
          </a:xfrm>
          <a:prstGeom prst="rect">
            <a:avLst/>
          </a:prstGeom>
          <a:ln>
            <a:solidFill>
              <a:srgbClr val="FFD954"/>
            </a:solidFill>
          </a:ln>
        </p:spPr>
        <p:txBody>
          <a:bodyPr wrap="square" lIns="91432" tIns="45718" rIns="91432" bIns="45718">
            <a:spAutoFit/>
          </a:bodyPr>
          <a:lstStyle/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Repatriación sanitaria 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Repatriación funeraria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Traslado de un familiar y sus gastos de alojamiento</a:t>
            </a:r>
          </a:p>
          <a:p>
            <a:pPr marL="285724" indent="-285724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Acompañamiento de menores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5275E0-1B14-439D-BF24-63CCED80EE0D}"/>
              </a:ext>
            </a:extLst>
          </p:cNvPr>
          <p:cNvSpPr/>
          <p:nvPr/>
        </p:nvSpPr>
        <p:spPr>
          <a:xfrm>
            <a:off x="5725472" y="2101839"/>
            <a:ext cx="1535407" cy="346824"/>
          </a:xfrm>
          <a:prstGeom prst="rect">
            <a:avLst/>
          </a:prstGeom>
          <a:solidFill>
            <a:srgbClr val="FFD954"/>
          </a:solidFill>
          <a:ln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PARA SU VIAJE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F8AF5DA-F41F-409E-AAE3-569518EB1041}"/>
              </a:ext>
            </a:extLst>
          </p:cNvPr>
          <p:cNvSpPr/>
          <p:nvPr/>
        </p:nvSpPr>
        <p:spPr>
          <a:xfrm>
            <a:off x="5725471" y="3843609"/>
            <a:ext cx="2736000" cy="346824"/>
          </a:xfrm>
          <a:prstGeom prst="rect">
            <a:avLst/>
          </a:prstGeom>
          <a:solidFill>
            <a:srgbClr val="FFD954"/>
          </a:solidFill>
          <a:ln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ACCIDENTE O ENFERMEDAD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EFFE743-9B7A-46EE-BA25-DA527767417F}"/>
              </a:ext>
            </a:extLst>
          </p:cNvPr>
          <p:cNvSpPr/>
          <p:nvPr/>
        </p:nvSpPr>
        <p:spPr>
          <a:xfrm>
            <a:off x="8980240" y="3843609"/>
            <a:ext cx="936000" cy="346824"/>
          </a:xfrm>
          <a:prstGeom prst="rect">
            <a:avLst/>
          </a:prstGeom>
          <a:solidFill>
            <a:srgbClr val="FFD954"/>
          </a:solidFill>
          <a:ln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b="1" dirty="0">
                <a:solidFill>
                  <a:srgbClr val="004E2B"/>
                </a:solidFill>
                <a:latin typeface="Arial Narrow" panose="020B0606020202030204" pitchFamily="34" charset="0"/>
              </a:rPr>
              <a:t>MUERTE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CB2C0F3-7258-437F-A979-ED6E5B6FF3BD}"/>
              </a:ext>
            </a:extLst>
          </p:cNvPr>
          <p:cNvSpPr txBox="1"/>
          <p:nvPr/>
        </p:nvSpPr>
        <p:spPr>
          <a:xfrm>
            <a:off x="5725471" y="6191518"/>
            <a:ext cx="643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Cobertura 25.000 USD y 30.000 Euros, sin deducible por evento de urgencia</a:t>
            </a:r>
            <a:endParaRPr lang="es-ES" sz="1600" b="1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01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pic>
        <p:nvPicPr>
          <p:cNvPr id="15" name="Picture 2" descr="Resultado de imagen para Philadelphia Community of Leaders">
            <a:extLst>
              <a:ext uri="{FF2B5EF4-FFF2-40B4-BE49-F238E27FC236}">
                <a16:creationId xmlns:a16="http://schemas.microsoft.com/office/drawing/2014/main" id="{438CD093-B7B2-47C3-B461-0BE2AC564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1283" r="38929" b="4447"/>
          <a:stretch/>
        </p:blipFill>
        <p:spPr bwMode="auto">
          <a:xfrm>
            <a:off x="-43963" y="0"/>
            <a:ext cx="6792686" cy="687090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8A31ACC-3995-4102-97D7-2BBD2AEE6EEE}"/>
              </a:ext>
            </a:extLst>
          </p:cNvPr>
          <p:cNvSpPr txBox="1"/>
          <p:nvPr/>
        </p:nvSpPr>
        <p:spPr>
          <a:xfrm>
            <a:off x="7117848" y="1107492"/>
            <a:ext cx="292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AHORRO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78F8E99-8130-435D-8BF0-23CA6E7AEE74}"/>
              </a:ext>
            </a:extLst>
          </p:cNvPr>
          <p:cNvSpPr/>
          <p:nvPr/>
        </p:nvSpPr>
        <p:spPr>
          <a:xfrm>
            <a:off x="7117848" y="1938489"/>
            <a:ext cx="4876514" cy="341631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s-CO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Usted podrá realizar un ahorro para conformar un capital que le permitirá cumplir alguna meta o situación específica:</a:t>
            </a:r>
          </a:p>
          <a:p>
            <a:endParaRPr lang="es-CO" sz="24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Pagar la educación de sus hijos</a:t>
            </a:r>
          </a:p>
          <a:p>
            <a:pPr marL="342900" indent="-342900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Reducir la brecha pensional de vejez</a:t>
            </a:r>
          </a:p>
          <a:p>
            <a:pPr marL="342900" indent="-342900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Hacer un viaje</a:t>
            </a:r>
          </a:p>
          <a:p>
            <a:pPr marL="342900" indent="-342900">
              <a:buClr>
                <a:srgbClr val="004E2B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Comprar vivienda o vehículo</a:t>
            </a:r>
          </a:p>
        </p:txBody>
      </p:sp>
      <p:pic>
        <p:nvPicPr>
          <p:cNvPr id="6" name="Google Shape;97;p15">
            <a:extLst>
              <a:ext uri="{FF2B5EF4-FFF2-40B4-BE49-F238E27FC236}">
                <a16:creationId xmlns:a16="http://schemas.microsoft.com/office/drawing/2014/main" id="{40796E23-5193-41A2-8EA0-AA8A238FC0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7505" y="5750508"/>
            <a:ext cx="2421267" cy="762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08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8A31ACC-3995-4102-97D7-2BBD2AEE6EEE}"/>
              </a:ext>
            </a:extLst>
          </p:cNvPr>
          <p:cNvSpPr txBox="1"/>
          <p:nvPr/>
        </p:nvSpPr>
        <p:spPr>
          <a:xfrm>
            <a:off x="706019" y="1501877"/>
            <a:ext cx="4702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i="1" dirty="0">
                <a:solidFill>
                  <a:srgbClr val="004E2B"/>
                </a:solidFill>
                <a:latin typeface="Arial Narrow" panose="020B0606020202030204" pitchFamily="34" charset="0"/>
              </a:rPr>
              <a:t>SEGUNDA</a:t>
            </a:r>
            <a:r>
              <a:rPr lang="es-CO" sz="4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 OPINIÓN MÉDICA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D1A025-D168-48AB-AB91-CD166737F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5"/>
          <a:stretch/>
        </p:blipFill>
        <p:spPr>
          <a:xfrm>
            <a:off x="6096000" y="0"/>
            <a:ext cx="6096000" cy="6887233"/>
          </a:xfrm>
          <a:prstGeom prst="parallelogram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57A76-B445-4C61-B7E3-7BC73C950DBE}"/>
              </a:ext>
            </a:extLst>
          </p:cNvPr>
          <p:cNvSpPr txBox="1"/>
          <p:nvPr/>
        </p:nvSpPr>
        <p:spPr>
          <a:xfrm>
            <a:off x="706019" y="3221566"/>
            <a:ext cx="48293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3C3C3C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Un médico o un centro médico de referencia en Colombia, </a:t>
            </a:r>
            <a:r>
              <a:rPr lang="es-CO" sz="2000" b="1" dirty="0">
                <a:solidFill>
                  <a:srgbClr val="004E2B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estudiará su diagnóstico y revisará alternativas de tratamiento, </a:t>
            </a:r>
            <a:r>
              <a:rPr lang="es-CO" sz="2000" dirty="0">
                <a:solidFill>
                  <a:srgbClr val="3C3C3C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para aquellas enfermedades graves, complejas y de alto costo, con la coordinación de su médico tratante.</a:t>
            </a:r>
            <a:endParaRPr lang="es-CO" sz="2000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pic>
        <p:nvPicPr>
          <p:cNvPr id="9" name="Google Shape;97;p15">
            <a:extLst>
              <a:ext uri="{FF2B5EF4-FFF2-40B4-BE49-F238E27FC236}">
                <a16:creationId xmlns:a16="http://schemas.microsoft.com/office/drawing/2014/main" id="{24088A37-D7E8-4D3E-8FD9-A62FDC0FA0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019" y="5533659"/>
            <a:ext cx="2421267" cy="762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647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abstract grey wave background">
            <a:extLst>
              <a:ext uri="{FF2B5EF4-FFF2-40B4-BE49-F238E27FC236}">
                <a16:creationId xmlns:a16="http://schemas.microsoft.com/office/drawing/2014/main" id="{2543B885-14F8-4C1A-86C0-F939720B7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9" b="3431"/>
          <a:stretch/>
        </p:blipFill>
        <p:spPr bwMode="auto">
          <a:xfrm>
            <a:off x="0" y="-27488"/>
            <a:ext cx="12192000" cy="6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elogramo 5">
            <a:extLst>
              <a:ext uri="{FF2B5EF4-FFF2-40B4-BE49-F238E27FC236}">
                <a16:creationId xmlns:a16="http://schemas.microsoft.com/office/drawing/2014/main" id="{A26C3C2C-2F5F-4329-9126-D89894930753}"/>
              </a:ext>
            </a:extLst>
          </p:cNvPr>
          <p:cNvSpPr/>
          <p:nvPr/>
        </p:nvSpPr>
        <p:spPr>
          <a:xfrm>
            <a:off x="6673845" y="2725285"/>
            <a:ext cx="4513943" cy="740228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i="1" dirty="0">
                <a:solidFill>
                  <a:srgbClr val="004E2B"/>
                </a:solidFill>
                <a:latin typeface="Arial Narrow" panose="020B0606020202030204" pitchFamily="34" charset="0"/>
              </a:rPr>
              <a:t>PROTECCIÓN FAMILIAR</a:t>
            </a:r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8653A407-214F-42FA-A07A-6E9611F500E6}"/>
              </a:ext>
            </a:extLst>
          </p:cNvPr>
          <p:cNvSpPr/>
          <p:nvPr/>
        </p:nvSpPr>
        <p:spPr>
          <a:xfrm>
            <a:off x="6494938" y="3465513"/>
            <a:ext cx="5128791" cy="740228"/>
          </a:xfrm>
          <a:prstGeom prst="parallelogram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SEGURO VIDA INDIVIDUAL</a:t>
            </a:r>
          </a:p>
        </p:txBody>
      </p:sp>
      <p:pic>
        <p:nvPicPr>
          <p:cNvPr id="1026" name="Picture 2" descr="Carte blanche : et si on cédait au virus de l'humour ? &lt; Le Ligueur">
            <a:extLst>
              <a:ext uri="{FF2B5EF4-FFF2-40B4-BE49-F238E27FC236}">
                <a16:creationId xmlns:a16="http://schemas.microsoft.com/office/drawing/2014/main" id="{9FE584C8-4085-4E39-851B-F6CB2C201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/>
          <a:stretch/>
        </p:blipFill>
        <p:spPr bwMode="auto">
          <a:xfrm>
            <a:off x="108187" y="0"/>
            <a:ext cx="7608707" cy="6922001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97;p15">
            <a:extLst>
              <a:ext uri="{FF2B5EF4-FFF2-40B4-BE49-F238E27FC236}">
                <a16:creationId xmlns:a16="http://schemas.microsoft.com/office/drawing/2014/main" id="{9F3BDF4B-8453-4576-A041-5547B7246F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1707" y="5456431"/>
            <a:ext cx="2421267" cy="762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hlinkClick r:id="rId6" action="ppaction://hlinksldjump"/>
            <a:extLst>
              <a:ext uri="{FF2B5EF4-FFF2-40B4-BE49-F238E27FC236}">
                <a16:creationId xmlns:a16="http://schemas.microsoft.com/office/drawing/2014/main" id="{75CA153F-0C10-42BD-857B-4BF7DBC9984D}"/>
              </a:ext>
            </a:extLst>
          </p:cNvPr>
          <p:cNvSpPr txBox="1"/>
          <p:nvPr/>
        </p:nvSpPr>
        <p:spPr>
          <a:xfrm>
            <a:off x="7033799" y="4661809"/>
            <a:ext cx="4153989" cy="338554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VOLVER AL PORTAFOLIO HACIENDO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FFD954"/>
                </a:solidFill>
                <a:effectLst/>
                <a:uLnTx/>
                <a:uFillTx/>
                <a:latin typeface="Arial Narrow" panose="020B0606020202030204" pitchFamily="34" charset="0"/>
              </a:rPr>
              <a:t>CLIC AQUÍ </a:t>
            </a:r>
          </a:p>
        </p:txBody>
      </p:sp>
    </p:spTree>
    <p:extLst>
      <p:ext uri="{BB962C8B-B14F-4D97-AF65-F5344CB8AC3E}">
        <p14:creationId xmlns:p14="http://schemas.microsoft.com/office/powerpoint/2010/main" val="31678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23BA03-0DDE-4F5E-99B3-E8A276D9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537" y="0"/>
            <a:ext cx="3711961" cy="685800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7726357" y="80783"/>
            <a:ext cx="1584000" cy="1584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726357" y="1745565"/>
            <a:ext cx="1584000" cy="158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7713300" y="3441907"/>
            <a:ext cx="1584000" cy="1584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7713300" y="5162861"/>
            <a:ext cx="1584000" cy="1584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37870" y="2223265"/>
            <a:ext cx="6679417" cy="2212601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054" y="2459504"/>
            <a:ext cx="6451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4000" b="1" i="1" dirty="0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¿QUÉ SITUACIONES PUEDEN </a:t>
            </a:r>
            <a:r>
              <a:rPr lang="es-CO" sz="4000" i="1" dirty="0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INTERRUMPIR O DEMORAR </a:t>
            </a:r>
            <a:r>
              <a:rPr lang="es-CO" sz="4000" b="1" i="1" dirty="0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SUS SUEÑOS?</a:t>
            </a:r>
          </a:p>
        </p:txBody>
      </p:sp>
      <p:pic>
        <p:nvPicPr>
          <p:cNvPr id="21" name="Picture 8" descr="Ill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53" y="483798"/>
            <a:ext cx="648404" cy="4216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7886598" y="872783"/>
            <a:ext cx="126351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1467" b="1" dirty="0">
                <a:solidFill>
                  <a:srgbClr val="FFFFFF"/>
                </a:solidFill>
                <a:latin typeface="Arial Narrow" panose="020B0606020202030204" pitchFamily="34" charset="0"/>
              </a:rPr>
              <a:t>Enfermedad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8037671" y="2721450"/>
            <a:ext cx="104896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1467" b="1" dirty="0">
                <a:solidFill>
                  <a:srgbClr val="FFFFFF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pic>
        <p:nvPicPr>
          <p:cNvPr id="25" name="Picture 6" descr="Disabil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73" y="2032289"/>
            <a:ext cx="596335" cy="6891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8020785" y="4279757"/>
            <a:ext cx="99513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1467" b="1" dirty="0">
                <a:solidFill>
                  <a:srgbClr val="FFFFFF"/>
                </a:solidFill>
                <a:latin typeface="Arial Narrow" panose="020B0606020202030204" pitchFamily="34" charset="0"/>
              </a:rPr>
              <a:t>Falta de capital </a:t>
            </a:r>
          </a:p>
        </p:txBody>
      </p:sp>
      <p:pic>
        <p:nvPicPr>
          <p:cNvPr id="30" name="Picture 4" descr="Mon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70" y="3685673"/>
            <a:ext cx="721501" cy="5442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8126601" y="6101046"/>
            <a:ext cx="81244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defTabSz="914400"/>
            <a:r>
              <a:rPr lang="es-CO" sz="1467" dirty="0"/>
              <a:t>Muerte</a:t>
            </a:r>
          </a:p>
        </p:txBody>
      </p:sp>
      <p:pic>
        <p:nvPicPr>
          <p:cNvPr id="33" name="Picture 2" descr="Churc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95" y="5415653"/>
            <a:ext cx="661461" cy="61691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ipse 27">
            <a:hlinkClick r:id="" action="ppaction://hlinkshowjump?jump=nextslide"/>
          </p:cNvPr>
          <p:cNvSpPr/>
          <p:nvPr/>
        </p:nvSpPr>
        <p:spPr>
          <a:xfrm>
            <a:off x="7814712" y="144829"/>
            <a:ext cx="1429648" cy="145590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hlinkClick r:id="" action="ppaction://hlinkshowjump?jump=nextslide"/>
          </p:cNvPr>
          <p:cNvSpPr/>
          <p:nvPr/>
        </p:nvSpPr>
        <p:spPr>
          <a:xfrm>
            <a:off x="7720510" y="1757474"/>
            <a:ext cx="1618051" cy="154747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Elipse 30">
            <a:hlinkClick r:id="" action="ppaction://hlinkshowjump?jump=nextslide"/>
          </p:cNvPr>
          <p:cNvSpPr/>
          <p:nvPr/>
        </p:nvSpPr>
        <p:spPr>
          <a:xfrm>
            <a:off x="7735454" y="3429000"/>
            <a:ext cx="1574579" cy="159690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Elipse 33"/>
          <p:cNvSpPr/>
          <p:nvPr/>
        </p:nvSpPr>
        <p:spPr>
          <a:xfrm>
            <a:off x="7713299" y="5204459"/>
            <a:ext cx="1596733" cy="154240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Google Shape;97;p15">
            <a:extLst>
              <a:ext uri="{FF2B5EF4-FFF2-40B4-BE49-F238E27FC236}">
                <a16:creationId xmlns:a16="http://schemas.microsoft.com/office/drawing/2014/main" id="{B84A7199-F1FB-4FC2-87A5-17708646DBE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7870" y="5715200"/>
            <a:ext cx="2324556" cy="72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1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pic>
        <p:nvPicPr>
          <p:cNvPr id="127" name="Google Shape;1369;p221" descr="Imagen relacionada">
            <a:extLst>
              <a:ext uri="{FF2B5EF4-FFF2-40B4-BE49-F238E27FC236}">
                <a16:creationId xmlns:a16="http://schemas.microsoft.com/office/drawing/2014/main" id="{519BD6FB-5D2F-4CCA-B2C3-DFFCFCA842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435" t="8733" r="44029" b="8483"/>
          <a:stretch/>
        </p:blipFill>
        <p:spPr>
          <a:xfrm>
            <a:off x="4292571" y="1582714"/>
            <a:ext cx="3525318" cy="47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369;p221" descr="Imagen relacionada">
            <a:extLst>
              <a:ext uri="{FF2B5EF4-FFF2-40B4-BE49-F238E27FC236}">
                <a16:creationId xmlns:a16="http://schemas.microsoft.com/office/drawing/2014/main" id="{8500CF9D-0B40-4C68-868F-0EB1E911DE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435" t="8733" r="44029" b="8483"/>
          <a:stretch/>
        </p:blipFill>
        <p:spPr>
          <a:xfrm>
            <a:off x="8210999" y="1574839"/>
            <a:ext cx="3525318" cy="475473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C7BFF84F-C548-4CA6-B97D-3CEAC01369EB}"/>
              </a:ext>
            </a:extLst>
          </p:cNvPr>
          <p:cNvSpPr/>
          <p:nvPr/>
        </p:nvSpPr>
        <p:spPr>
          <a:xfrm>
            <a:off x="4282520" y="1582715"/>
            <a:ext cx="3525317" cy="4754730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C3F755D-2B64-429B-9D36-A13EACAFA91E}"/>
              </a:ext>
            </a:extLst>
          </p:cNvPr>
          <p:cNvSpPr txBox="1"/>
          <p:nvPr/>
        </p:nvSpPr>
        <p:spPr>
          <a:xfrm>
            <a:off x="5427158" y="2209756"/>
            <a:ext cx="225318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Los gastos adicionales después de una </a:t>
            </a:r>
            <a:r>
              <a:rPr lang="es-CO" sz="14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INCAPACIDAD TOTAL </a:t>
            </a:r>
            <a:r>
              <a:rPr lang="es-CO" sz="1400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Y </a:t>
            </a:r>
            <a:r>
              <a:rPr lang="es-CO" sz="14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PERMANENTE</a:t>
            </a:r>
            <a:r>
              <a:rPr lang="es-CO" sz="1400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pueden ser:</a:t>
            </a:r>
            <a:endParaRPr lang="es-CO" sz="1000" dirty="0">
              <a:solidFill>
                <a:schemeClr val="tx2">
                  <a:lumMod val="25000"/>
                </a:schemeClr>
              </a:solidFill>
            </a:endParaRP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89AEA626-71F4-4E53-B5D2-A893E07BA561}"/>
              </a:ext>
            </a:extLst>
          </p:cNvPr>
          <p:cNvGrpSpPr/>
          <p:nvPr/>
        </p:nvGrpSpPr>
        <p:grpSpPr>
          <a:xfrm>
            <a:off x="4754486" y="3234092"/>
            <a:ext cx="309892" cy="2052208"/>
            <a:chOff x="4856232" y="485740"/>
            <a:chExt cx="360000" cy="2384042"/>
          </a:xfrm>
          <a:solidFill>
            <a:srgbClr val="FFD954"/>
          </a:solidFill>
          <a:effectLst/>
        </p:grpSpPr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D9FE6A63-9EB7-4C6A-BD3D-215AED3AF5BC}"/>
                </a:ext>
              </a:extLst>
            </p:cNvPr>
            <p:cNvCxnSpPr>
              <a:endCxn id="63" idx="0"/>
            </p:cNvCxnSpPr>
            <p:nvPr/>
          </p:nvCxnSpPr>
          <p:spPr>
            <a:xfrm>
              <a:off x="5036232" y="1268419"/>
              <a:ext cx="0" cy="1241363"/>
            </a:xfrm>
            <a:prstGeom prst="line">
              <a:avLst/>
            </a:prstGeom>
            <a:grpFill/>
            <a:ln w="3175">
              <a:solidFill>
                <a:srgbClr val="FFD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5BD01365-14F9-4638-AED2-F97C9F4B918F}"/>
                </a:ext>
              </a:extLst>
            </p:cNvPr>
            <p:cNvGrpSpPr/>
            <p:nvPr/>
          </p:nvGrpSpPr>
          <p:grpSpPr>
            <a:xfrm>
              <a:off x="4856232" y="485740"/>
              <a:ext cx="360000" cy="1387719"/>
              <a:chOff x="5109452" y="1375433"/>
              <a:chExt cx="360000" cy="1387719"/>
            </a:xfrm>
            <a:grpFill/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1356E4CD-3875-4094-AEEF-025CD5FC3F94}"/>
                  </a:ext>
                </a:extLst>
              </p:cNvPr>
              <p:cNvSpPr/>
              <p:nvPr/>
            </p:nvSpPr>
            <p:spPr>
              <a:xfrm>
                <a:off x="5109452" y="1375433"/>
                <a:ext cx="360000" cy="360000"/>
              </a:xfrm>
              <a:prstGeom prst="ellipse">
                <a:avLst/>
              </a:prstGeom>
              <a:grpFill/>
              <a:ln w="3175">
                <a:solidFill>
                  <a:srgbClr val="FFD95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800" b="1" dirty="0">
                    <a:solidFill>
                      <a:srgbClr val="004E2B"/>
                    </a:solidFill>
                    <a:latin typeface="Arial Narrow" panose="020B0606020202030204" pitchFamily="34" charset="0"/>
                  </a:rPr>
                  <a:t>1</a:t>
                </a:r>
              </a:p>
            </p:txBody>
          </p:sp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F6800819-2B95-4706-BEC3-B0AFBFAADC90}"/>
                  </a:ext>
                </a:extLst>
              </p:cNvPr>
              <p:cNvCxnSpPr>
                <a:stCxn id="64" idx="4"/>
                <a:endCxn id="66" idx="0"/>
              </p:cNvCxnSpPr>
              <p:nvPr/>
            </p:nvCxnSpPr>
            <p:spPr>
              <a:xfrm>
                <a:off x="5289452" y="1735433"/>
                <a:ext cx="0" cy="667719"/>
              </a:xfrm>
              <a:prstGeom prst="line">
                <a:avLst/>
              </a:prstGeom>
              <a:grpFill/>
              <a:ln w="3175">
                <a:solidFill>
                  <a:srgbClr val="FFD9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1CA9C4C9-9B56-4771-8935-65C7D9F30822}"/>
                  </a:ext>
                </a:extLst>
              </p:cNvPr>
              <p:cNvSpPr/>
              <p:nvPr/>
            </p:nvSpPr>
            <p:spPr>
              <a:xfrm>
                <a:off x="5109452" y="2403152"/>
                <a:ext cx="360000" cy="360000"/>
              </a:xfrm>
              <a:prstGeom prst="ellipse">
                <a:avLst/>
              </a:prstGeom>
              <a:grpFill/>
              <a:ln w="3175">
                <a:solidFill>
                  <a:srgbClr val="FFD95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800" b="1" dirty="0">
                    <a:solidFill>
                      <a:srgbClr val="004E2B"/>
                    </a:solidFill>
                    <a:latin typeface="Arial Narrow" panose="020B0606020202030204" pitchFamily="34" charset="0"/>
                  </a:rPr>
                  <a:t>2</a:t>
                </a:r>
              </a:p>
            </p:txBody>
          </p:sp>
        </p:grp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F69381FB-8DA7-4416-AC52-9DB3DE07D8F0}"/>
                </a:ext>
              </a:extLst>
            </p:cNvPr>
            <p:cNvSpPr/>
            <p:nvPr/>
          </p:nvSpPr>
          <p:spPr>
            <a:xfrm>
              <a:off x="4856232" y="2509782"/>
              <a:ext cx="360000" cy="360000"/>
            </a:xfrm>
            <a:prstGeom prst="ellipse">
              <a:avLst/>
            </a:prstGeom>
            <a:grpFill/>
            <a:ln w="3175">
              <a:solidFill>
                <a:srgbClr val="FFD95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00" b="1" dirty="0">
                  <a:solidFill>
                    <a:srgbClr val="004E2B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13008D1-4512-4979-BF31-267333FAB114}"/>
              </a:ext>
            </a:extLst>
          </p:cNvPr>
          <p:cNvSpPr/>
          <p:nvPr/>
        </p:nvSpPr>
        <p:spPr>
          <a:xfrm>
            <a:off x="5219324" y="3234092"/>
            <a:ext cx="1872117" cy="20313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Arial Narrow"/>
              </a:rPr>
              <a:t>Enfermera/Acompañante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Source Sans Pro"/>
              </a:rPr>
              <a:t>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sym typeface="Source Sans Pro"/>
              </a:rPr>
              <a:t>$ 3’100.000</a:t>
            </a:r>
          </a:p>
          <a:p>
            <a:endParaRPr lang="es-CO" sz="1400" b="1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  <a:sym typeface="Source Sans Pro"/>
            </a:endParaRPr>
          </a:p>
          <a:p>
            <a:endParaRPr lang="es-CO" sz="1400" b="1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Arial Narrow"/>
              </a:rPr>
              <a:t>Fisioterapia / Atención médica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sym typeface="Source Sans Pro"/>
              </a:rPr>
              <a:t>$2’800.000</a:t>
            </a:r>
          </a:p>
          <a:p>
            <a:endParaRPr lang="es-CO" sz="1400" b="1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  <a:sym typeface="Source Sans Pro"/>
            </a:endParaRPr>
          </a:p>
          <a:p>
            <a:endParaRPr lang="es-CO" sz="1400" b="1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Arial Narrow"/>
              </a:rPr>
              <a:t>Silla de ruedas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sym typeface="Source Sans Pro"/>
              </a:rPr>
              <a:t>$ 400.000</a:t>
            </a:r>
            <a:endParaRPr lang="es-CO" sz="1400" b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Google Shape;1613;p235">
            <a:extLst>
              <a:ext uri="{FF2B5EF4-FFF2-40B4-BE49-F238E27FC236}">
                <a16:creationId xmlns:a16="http://schemas.microsoft.com/office/drawing/2014/main" id="{29B314A9-43EE-4B11-AABB-CD998002D400}"/>
              </a:ext>
            </a:extLst>
          </p:cNvPr>
          <p:cNvSpPr txBox="1"/>
          <p:nvPr/>
        </p:nvSpPr>
        <p:spPr>
          <a:xfrm>
            <a:off x="4381056" y="5575309"/>
            <a:ext cx="3320059" cy="72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00" tIns="67700" rIns="67700" bIns="67700" anchor="ctr" anchorCtr="0">
            <a:noAutofit/>
          </a:bodyPr>
          <a:lstStyle/>
          <a:p>
            <a:pPr algn="ctr"/>
            <a:r>
              <a:rPr lang="es-CO" sz="1400" i="1" dirty="0">
                <a:solidFill>
                  <a:srgbClr val="004E2B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Adecuación al hogar $20 millones</a:t>
            </a:r>
            <a:endParaRPr sz="1400" i="1" dirty="0">
              <a:solidFill>
                <a:srgbClr val="004E2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1400" b="1" i="1" dirty="0">
                <a:solidFill>
                  <a:srgbClr val="004E2B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Recuerde que ya no tiene fuente de ingresos </a:t>
            </a:r>
            <a:endParaRPr sz="1400" i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pic>
        <p:nvPicPr>
          <p:cNvPr id="126" name="Google Shape;1369;p221" descr="Imagen relacionada">
            <a:extLst>
              <a:ext uri="{FF2B5EF4-FFF2-40B4-BE49-F238E27FC236}">
                <a16:creationId xmlns:a16="http://schemas.microsoft.com/office/drawing/2014/main" id="{A852D4B5-6986-48CF-B1D1-1FF7986395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435" t="8733" r="44029" b="8483"/>
          <a:stretch/>
        </p:blipFill>
        <p:spPr>
          <a:xfrm>
            <a:off x="285141" y="1589449"/>
            <a:ext cx="3525318" cy="475473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ángulo 70">
            <a:extLst>
              <a:ext uri="{FF2B5EF4-FFF2-40B4-BE49-F238E27FC236}">
                <a16:creationId xmlns:a16="http://schemas.microsoft.com/office/drawing/2014/main" id="{6B24EBE5-D041-43F3-A80F-AB7A3CFEF4EC}"/>
              </a:ext>
            </a:extLst>
          </p:cNvPr>
          <p:cNvSpPr/>
          <p:nvPr/>
        </p:nvSpPr>
        <p:spPr>
          <a:xfrm>
            <a:off x="285141" y="1574840"/>
            <a:ext cx="3525317" cy="4754730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64FF248-B0C7-4BC0-9A32-53B1E1E802BA}"/>
              </a:ext>
            </a:extLst>
          </p:cNvPr>
          <p:cNvSpPr txBox="1"/>
          <p:nvPr/>
        </p:nvSpPr>
        <p:spPr>
          <a:xfrm>
            <a:off x="282585" y="1560230"/>
            <a:ext cx="3527874" cy="338554"/>
          </a:xfrm>
          <a:prstGeom prst="rect">
            <a:avLst/>
          </a:prstGeom>
          <a:solidFill>
            <a:srgbClr val="004E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UNA ENFERMEDAD GRAVE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47F59EF4-5A8A-4079-B4C2-27C6FAEAF0DC}"/>
              </a:ext>
            </a:extLst>
          </p:cNvPr>
          <p:cNvSpPr/>
          <p:nvPr/>
        </p:nvSpPr>
        <p:spPr>
          <a:xfrm>
            <a:off x="1802531" y="2237507"/>
            <a:ext cx="1613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>
              <a:buClr>
                <a:srgbClr val="004E2B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Es frecuente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82563" lvl="1" indent="-182563">
              <a:buClr>
                <a:srgbClr val="004E2B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Conlleva alto costo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82563" lvl="1" indent="-182563">
              <a:buClr>
                <a:srgbClr val="004E2B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Deja secuelas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Google Shape;1592;p234">
            <a:extLst>
              <a:ext uri="{FF2B5EF4-FFF2-40B4-BE49-F238E27FC236}">
                <a16:creationId xmlns:a16="http://schemas.microsoft.com/office/drawing/2014/main" id="{CF3EFA42-73C4-497D-AAC2-E995E9DDAFA2}"/>
              </a:ext>
            </a:extLst>
          </p:cNvPr>
          <p:cNvSpPr/>
          <p:nvPr/>
        </p:nvSpPr>
        <p:spPr>
          <a:xfrm>
            <a:off x="547635" y="3155884"/>
            <a:ext cx="3104031" cy="572317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Arial Narrow"/>
              </a:rPr>
              <a:t>El costo del tratamiento de una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sym typeface="Source Sans Pro"/>
              </a:rPr>
              <a:t>Enfermedad Grave</a:t>
            </a:r>
            <a:r>
              <a:rPr lang="es-CO" sz="14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sym typeface="Source Sans Pro"/>
              </a:rPr>
              <a:t> </a:t>
            </a:r>
            <a:r>
              <a:rPr lang="es-CO" sz="14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sym typeface="Arial Narrow"/>
              </a:rPr>
              <a:t>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Arial Narrow"/>
              </a:rPr>
              <a:t>es aproximadamente de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sym typeface="Source Sans Pro"/>
              </a:rPr>
              <a:t>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sym typeface="Source Sans Pro"/>
              </a:rPr>
              <a:t>$800 M</a:t>
            </a:r>
            <a:endParaRPr sz="1400" b="1" dirty="0">
              <a:solidFill>
                <a:srgbClr val="004E2B"/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9C110B64-9F02-4A9B-9C74-B130BAA21E46}"/>
              </a:ext>
            </a:extLst>
          </p:cNvPr>
          <p:cNvSpPr/>
          <p:nvPr/>
        </p:nvSpPr>
        <p:spPr>
          <a:xfrm>
            <a:off x="490400" y="3907914"/>
            <a:ext cx="3320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El</a:t>
            </a:r>
            <a:r>
              <a:rPr lang="es-CO" sz="1400" dirty="0">
                <a:solidFill>
                  <a:srgbClr val="333333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cáncer</a:t>
            </a:r>
            <a:r>
              <a:rPr lang="es-CO" sz="1400" dirty="0">
                <a:solidFill>
                  <a:srgbClr val="333333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da por</a:t>
            </a:r>
            <a:r>
              <a:rPr lang="es-CO" sz="1400" dirty="0">
                <a:solidFill>
                  <a:srgbClr val="333333"/>
                </a:solidFill>
                <a:latin typeface="Arial Narrow" panose="020B0606020202030204" pitchFamily="34" charset="0"/>
                <a:ea typeface="Source Sans Pro"/>
                <a:cs typeface="Source Sans Pro"/>
                <a:sym typeface="Source Sans Pro"/>
              </a:rPr>
              <a:t>:</a:t>
            </a:r>
            <a:endParaRPr lang="es-CO" sz="1400" dirty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pPr marL="182563" indent="-182563">
              <a:buClr>
                <a:srgbClr val="006839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El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66 %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errores cuando se dividen las células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buClr>
                <a:srgbClr val="006839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El</a:t>
            </a:r>
            <a:r>
              <a:rPr lang="es-CO" sz="1400" dirty="0">
                <a:solidFill>
                  <a:srgbClr val="333333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29</a:t>
            </a:r>
            <a:r>
              <a:rPr lang="es-CO" sz="1400" b="1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%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factores ambientales y modo de vida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buClr>
                <a:srgbClr val="006839"/>
              </a:buClr>
              <a:buSzPts val="1500"/>
              <a:buFont typeface="Arial"/>
              <a:buChar char="•"/>
            </a:pP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El</a:t>
            </a:r>
            <a:r>
              <a:rPr lang="es-CO" sz="1400" dirty="0">
                <a:solidFill>
                  <a:srgbClr val="004E2B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s-CO" sz="1400" b="1" dirty="0">
                <a:solidFill>
                  <a:srgbClr val="004E2B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5% </a:t>
            </a:r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herencia</a:t>
            </a:r>
            <a:endParaRPr lang="es-CO" sz="1400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Google Shape;1594;p234">
            <a:extLst>
              <a:ext uri="{FF2B5EF4-FFF2-40B4-BE49-F238E27FC236}">
                <a16:creationId xmlns:a16="http://schemas.microsoft.com/office/drawing/2014/main" id="{DC0C8082-E342-4DB9-A26A-34A3839EAF66}"/>
              </a:ext>
            </a:extLst>
          </p:cNvPr>
          <p:cNvSpPr txBox="1"/>
          <p:nvPr/>
        </p:nvSpPr>
        <p:spPr>
          <a:xfrm>
            <a:off x="667834" y="5002067"/>
            <a:ext cx="2983832" cy="101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buClr>
                <a:srgbClr val="004E2B"/>
              </a:buClr>
            </a:pPr>
            <a:r>
              <a:rPr lang="es-CO" sz="1333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Fuentes: </a:t>
            </a:r>
            <a:endParaRPr sz="1333" dirty="0">
              <a:solidFill>
                <a:srgbClr val="004E2B"/>
              </a:solidFill>
            </a:endParaRPr>
          </a:p>
          <a:p>
            <a:pPr marL="342900" indent="-342900">
              <a:buClr>
                <a:srgbClr val="004E2B"/>
              </a:buClr>
              <a:buSzPts val="1425"/>
              <a:buFont typeface="+mj-lt"/>
              <a:buAutoNum type="arabicPeriod"/>
            </a:pPr>
            <a:r>
              <a:rPr lang="es-CO" sz="1333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Reaseguradores</a:t>
            </a:r>
            <a:endParaRPr sz="1333" dirty="0">
              <a:solidFill>
                <a:srgbClr val="004E2B"/>
              </a:solidFill>
            </a:endParaRPr>
          </a:p>
          <a:p>
            <a:pPr marL="342900" indent="-342900">
              <a:buClr>
                <a:srgbClr val="004E2B"/>
              </a:buClr>
              <a:buSzPts val="1425"/>
              <a:buFont typeface="+mj-lt"/>
              <a:buAutoNum type="arabicPeriod"/>
            </a:pPr>
            <a:r>
              <a:rPr lang="es-CO" sz="1333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Reaseguradores</a:t>
            </a:r>
            <a:endParaRPr sz="1333" dirty="0">
              <a:solidFill>
                <a:srgbClr val="004E2B"/>
              </a:solidFill>
            </a:endParaRPr>
          </a:p>
          <a:p>
            <a:pPr marL="342900" indent="-342900">
              <a:buClr>
                <a:srgbClr val="004E2B"/>
              </a:buClr>
              <a:buSzPts val="1425"/>
              <a:buFont typeface="+mj-lt"/>
              <a:buAutoNum type="arabicPeriod"/>
            </a:pPr>
            <a:r>
              <a:rPr lang="es-CO" sz="1333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Universidad John Hopkins</a:t>
            </a:r>
            <a:endParaRPr sz="1333" dirty="0">
              <a:solidFill>
                <a:srgbClr val="004E2B"/>
              </a:solidFill>
            </a:endParaRPr>
          </a:p>
        </p:txBody>
      </p:sp>
      <p:sp>
        <p:nvSpPr>
          <p:cNvPr id="92" name="Paralelogramo 91">
            <a:extLst>
              <a:ext uri="{FF2B5EF4-FFF2-40B4-BE49-F238E27FC236}">
                <a16:creationId xmlns:a16="http://schemas.microsoft.com/office/drawing/2014/main" id="{A115356E-FA5D-4EE1-A191-3C675ABDBD6C}"/>
              </a:ext>
            </a:extLst>
          </p:cNvPr>
          <p:cNvSpPr/>
          <p:nvPr/>
        </p:nvSpPr>
        <p:spPr>
          <a:xfrm>
            <a:off x="-545122" y="338727"/>
            <a:ext cx="4390754" cy="888194"/>
          </a:xfrm>
          <a:prstGeom prst="parallelogram">
            <a:avLst/>
          </a:prstGeom>
          <a:solidFill>
            <a:srgbClr val="FFD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0" y="428881"/>
            <a:ext cx="36736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4000" b="1" i="1" dirty="0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¿SABÍA QUE?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9DD323A1-0897-4AB3-918C-9EF73DA33B11}"/>
              </a:ext>
            </a:extLst>
          </p:cNvPr>
          <p:cNvSpPr/>
          <p:nvPr/>
        </p:nvSpPr>
        <p:spPr>
          <a:xfrm>
            <a:off x="612592" y="2119930"/>
            <a:ext cx="895908" cy="895908"/>
          </a:xfrm>
          <a:prstGeom prst="ellipse">
            <a:avLst/>
          </a:prstGeom>
          <a:solidFill>
            <a:srgbClr val="004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494B186D-0C67-4FB2-8B6E-68D42153AC46}"/>
              </a:ext>
            </a:extLst>
          </p:cNvPr>
          <p:cNvSpPr txBox="1"/>
          <p:nvPr/>
        </p:nvSpPr>
        <p:spPr>
          <a:xfrm>
            <a:off x="4286614" y="1560230"/>
            <a:ext cx="3527874" cy="338554"/>
          </a:xfrm>
          <a:prstGeom prst="rect">
            <a:avLst/>
          </a:prstGeom>
          <a:solidFill>
            <a:srgbClr val="006B3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INVALIDEZ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E999773F-41C4-45E8-952E-BF122520382C}"/>
              </a:ext>
            </a:extLst>
          </p:cNvPr>
          <p:cNvSpPr/>
          <p:nvPr/>
        </p:nvSpPr>
        <p:spPr>
          <a:xfrm>
            <a:off x="8207344" y="1582715"/>
            <a:ext cx="3525317" cy="4754730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/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268C45D7-E8C7-4605-9979-A5219A1FF98B}"/>
              </a:ext>
            </a:extLst>
          </p:cNvPr>
          <p:cNvSpPr txBox="1"/>
          <p:nvPr/>
        </p:nvSpPr>
        <p:spPr>
          <a:xfrm>
            <a:off x="8645817" y="3627286"/>
            <a:ext cx="2822839" cy="892552"/>
          </a:xfrm>
          <a:prstGeom prst="rect">
            <a:avLst/>
          </a:prstGeom>
          <a:solidFill>
            <a:srgbClr val="004E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En el régimen de </a:t>
            </a:r>
            <a:r>
              <a:rPr lang="es-CO" sz="1400" b="1" dirty="0">
                <a:solidFill>
                  <a:srgbClr val="FFD954"/>
                </a:solidFill>
                <a:latin typeface="Arial Narrow"/>
                <a:ea typeface="Arial Narrow"/>
                <a:cs typeface="Arial Narrow"/>
                <a:sym typeface="Arial Narrow"/>
              </a:rPr>
              <a:t>ahorro individual</a:t>
            </a:r>
          </a:p>
          <a:p>
            <a:pPr algn="ctr"/>
            <a:r>
              <a:rPr lang="es-CO" sz="2400" b="1" dirty="0">
                <a:solidFill>
                  <a:srgbClr val="FFD954"/>
                </a:solidFill>
                <a:latin typeface="Arial Narrow"/>
                <a:ea typeface="Arial Narrow"/>
                <a:cs typeface="Arial Narrow"/>
                <a:sym typeface="Arial Narrow"/>
              </a:rPr>
              <a:t>75%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de los afiliados no se pensionarán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56B13F46-AF30-4384-9732-D7526EFB7D82}"/>
              </a:ext>
            </a:extLst>
          </p:cNvPr>
          <p:cNvSpPr txBox="1"/>
          <p:nvPr/>
        </p:nvSpPr>
        <p:spPr>
          <a:xfrm>
            <a:off x="8207344" y="1560230"/>
            <a:ext cx="3525318" cy="338554"/>
          </a:xfrm>
          <a:prstGeom prst="rect">
            <a:avLst/>
          </a:prstGeom>
          <a:solidFill>
            <a:srgbClr val="008F4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FALTA DE CAPITAL</a:t>
            </a: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E9BF9E53-3FAD-4A34-9410-E0C561E933E3}"/>
              </a:ext>
            </a:extLst>
          </p:cNvPr>
          <p:cNvSpPr/>
          <p:nvPr/>
        </p:nvSpPr>
        <p:spPr>
          <a:xfrm>
            <a:off x="8544279" y="198682"/>
            <a:ext cx="99513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1467" b="1" dirty="0">
                <a:solidFill>
                  <a:srgbClr val="FFFFFF"/>
                </a:solidFill>
                <a:latin typeface="Arial Narrow" panose="020B0606020202030204" pitchFamily="34" charset="0"/>
              </a:rPr>
              <a:t>Falta de capital </a:t>
            </a: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55AFDCDA-CBC5-4537-B8A5-81280D80E800}"/>
              </a:ext>
            </a:extLst>
          </p:cNvPr>
          <p:cNvSpPr txBox="1"/>
          <p:nvPr/>
        </p:nvSpPr>
        <p:spPr>
          <a:xfrm>
            <a:off x="8618061" y="4661537"/>
            <a:ext cx="2878349" cy="892552"/>
          </a:xfrm>
          <a:prstGeom prst="rect">
            <a:avLst/>
          </a:prstGeom>
          <a:solidFill>
            <a:srgbClr val="FFD95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En el régimen de </a:t>
            </a:r>
            <a:r>
              <a:rPr lang="es-CO" sz="14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prima media</a:t>
            </a:r>
          </a:p>
          <a:p>
            <a:pPr algn="ctr"/>
            <a:r>
              <a:rPr lang="es-CO" sz="24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87%</a:t>
            </a:r>
          </a:p>
          <a:p>
            <a:pPr algn="ctr"/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de los afiliados no se pensionarán</a:t>
            </a:r>
          </a:p>
        </p:txBody>
      </p:sp>
      <p:pic>
        <p:nvPicPr>
          <p:cNvPr id="93" name="Picture 8" descr="Illness">
            <a:extLst>
              <a:ext uri="{FF2B5EF4-FFF2-40B4-BE49-F238E27FC236}">
                <a16:creationId xmlns:a16="http://schemas.microsoft.com/office/drawing/2014/main" id="{5ACD400B-A76B-4FF3-BA52-77E0ABD4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3" y="2426975"/>
            <a:ext cx="553127" cy="359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Elipse 122">
            <a:extLst>
              <a:ext uri="{FF2B5EF4-FFF2-40B4-BE49-F238E27FC236}">
                <a16:creationId xmlns:a16="http://schemas.microsoft.com/office/drawing/2014/main" id="{B3867D87-73A6-4B4C-8C5C-936F6EAF0B60}"/>
              </a:ext>
            </a:extLst>
          </p:cNvPr>
          <p:cNvSpPr/>
          <p:nvPr/>
        </p:nvSpPr>
        <p:spPr>
          <a:xfrm>
            <a:off x="4504725" y="2131134"/>
            <a:ext cx="895908" cy="895908"/>
          </a:xfrm>
          <a:prstGeom prst="ellipse">
            <a:avLst/>
          </a:prstGeom>
          <a:solidFill>
            <a:srgbClr val="006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8" name="Picture 6" descr="Disability">
            <a:extLst>
              <a:ext uri="{FF2B5EF4-FFF2-40B4-BE49-F238E27FC236}">
                <a16:creationId xmlns:a16="http://schemas.microsoft.com/office/drawing/2014/main" id="{DD02DAF9-AA9B-4994-A333-0C08B9DC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79" y="2240544"/>
            <a:ext cx="516279" cy="59664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Elipse 123">
            <a:extLst>
              <a:ext uri="{FF2B5EF4-FFF2-40B4-BE49-F238E27FC236}">
                <a16:creationId xmlns:a16="http://schemas.microsoft.com/office/drawing/2014/main" id="{BA0C1E6B-E701-4AC7-8CC0-451020F75EA0}"/>
              </a:ext>
            </a:extLst>
          </p:cNvPr>
          <p:cNvSpPr/>
          <p:nvPr/>
        </p:nvSpPr>
        <p:spPr>
          <a:xfrm>
            <a:off x="8544279" y="2119930"/>
            <a:ext cx="895908" cy="895908"/>
          </a:xfrm>
          <a:prstGeom prst="ellipse">
            <a:avLst/>
          </a:prstGeom>
          <a:solidFill>
            <a:srgbClr val="008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1" name="Imagen 120">
            <a:extLst>
              <a:ext uri="{FF2B5EF4-FFF2-40B4-BE49-F238E27FC236}">
                <a16:creationId xmlns:a16="http://schemas.microsoft.com/office/drawing/2014/main" id="{E23E8A93-6057-43E9-953A-86D49847002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5817" y="2352501"/>
            <a:ext cx="692831" cy="540000"/>
          </a:xfrm>
          <a:prstGeom prst="rect">
            <a:avLst/>
          </a:prstGeom>
        </p:spPr>
      </p:pic>
      <p:sp>
        <p:nvSpPr>
          <p:cNvPr id="125" name="CuadroTexto 124">
            <a:extLst>
              <a:ext uri="{FF2B5EF4-FFF2-40B4-BE49-F238E27FC236}">
                <a16:creationId xmlns:a16="http://schemas.microsoft.com/office/drawing/2014/main" id="{0953F68E-A1F4-49FE-BCFB-0EDF01E3B522}"/>
              </a:ext>
            </a:extLst>
          </p:cNvPr>
          <p:cNvSpPr txBox="1"/>
          <p:nvPr/>
        </p:nvSpPr>
        <p:spPr>
          <a:xfrm>
            <a:off x="9458567" y="2119930"/>
            <a:ext cx="2087423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4E2B"/>
                </a:solidFill>
                <a:latin typeface="Arial Narrow"/>
                <a:sym typeface="Arial Narrow"/>
              </a:rPr>
              <a:t>80</a:t>
            </a:r>
            <a:r>
              <a:rPr lang="es-CO" sz="2400" b="1" i="1" dirty="0">
                <a:solidFill>
                  <a:srgbClr val="004E2B"/>
                </a:solidFill>
                <a:latin typeface="Arial Narrow"/>
                <a:sym typeface="Arial Narrow"/>
              </a:rPr>
              <a:t>% </a:t>
            </a:r>
          </a:p>
          <a:p>
            <a:pPr algn="ctr"/>
            <a:r>
              <a:rPr lang="es-CO" sz="1400" dirty="0">
                <a:solidFill>
                  <a:schemeClr val="tx2">
                    <a:lumMod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de los pensionados en Colombia, </a:t>
            </a:r>
            <a:r>
              <a:rPr lang="es-CO" sz="1400" b="1" dirty="0">
                <a:solidFill>
                  <a:srgbClr val="004E2B"/>
                </a:solidFill>
                <a:latin typeface="Arial Narrow"/>
                <a:ea typeface="Arial Narrow"/>
                <a:cs typeface="Arial Narrow"/>
                <a:sym typeface="Arial Narrow"/>
              </a:rPr>
              <a:t>reciben menos de 4 Salarios Mínimos.</a:t>
            </a:r>
            <a:endParaRPr lang="es-CO" sz="1000" b="1" dirty="0">
              <a:solidFill>
                <a:srgbClr val="004E2B"/>
              </a:solidFill>
            </a:endParaRPr>
          </a:p>
        </p:txBody>
      </p:sp>
      <p:pic>
        <p:nvPicPr>
          <p:cNvPr id="129" name="Google Shape;97;p15">
            <a:extLst>
              <a:ext uri="{FF2B5EF4-FFF2-40B4-BE49-F238E27FC236}">
                <a16:creationId xmlns:a16="http://schemas.microsoft.com/office/drawing/2014/main" id="{8531D9E4-B3EF-4707-B00F-A3A47A9B687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94794" y="473962"/>
            <a:ext cx="2324556" cy="72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84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n para Discapacida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7445" b="8742"/>
          <a:stretch/>
        </p:blipFill>
        <p:spPr bwMode="auto">
          <a:xfrm>
            <a:off x="-45154" y="10166"/>
            <a:ext cx="12237156" cy="68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-45154" y="-25814"/>
            <a:ext cx="12237156" cy="6883815"/>
          </a:xfrm>
          <a:prstGeom prst="rect">
            <a:avLst/>
          </a:prstGeom>
          <a:solidFill>
            <a:srgbClr val="004E2B">
              <a:alpha val="9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algn="ctr" defTabSz="651818"/>
            <a:endParaRPr lang="es-CO" sz="3100" b="1">
              <a:solidFill>
                <a:srgbClr val="333333"/>
              </a:solidFill>
              <a:sym typeface="Helvetica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02266" y="2357006"/>
            <a:ext cx="8684836" cy="216981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488828"/>
            <a:r>
              <a:rPr lang="es-CO" sz="5300" b="1" dirty="0">
                <a:solidFill>
                  <a:srgbClr val="FED141"/>
                </a:solidFill>
                <a:latin typeface="Arial Narrow" panose="020B0606020202030204" pitchFamily="34" charset="0"/>
                <a:sym typeface="Helvetica Light"/>
              </a:rPr>
              <a:t>¿CONOCE ALGUNA PERSONA</a:t>
            </a:r>
          </a:p>
          <a:p>
            <a:pPr defTabSz="488828"/>
            <a:r>
              <a:rPr lang="es-CO" sz="4300" b="1" dirty="0">
                <a:solidFill>
                  <a:srgbClr val="FFFFFF"/>
                </a:solidFill>
                <a:latin typeface="Arial Narrow" panose="020B0606020202030204" pitchFamily="34" charset="0"/>
                <a:sym typeface="Helvetica Light"/>
              </a:rPr>
              <a:t>CON UNA ENFERMEDAD GRAVE O </a:t>
            </a:r>
          </a:p>
          <a:p>
            <a:pPr defTabSz="488828"/>
            <a:r>
              <a:rPr lang="es-CO" sz="3700" dirty="0">
                <a:solidFill>
                  <a:srgbClr val="FED141"/>
                </a:solidFill>
                <a:latin typeface="Arial Narrow" panose="020B0606020202030204" pitchFamily="34" charset="0"/>
                <a:sym typeface="Helvetica Light"/>
              </a:rPr>
              <a:t>UNA INCAPACIDAD TOTAL Y PERMANENTE? </a:t>
            </a:r>
          </a:p>
        </p:txBody>
      </p:sp>
    </p:spTree>
    <p:extLst>
      <p:ext uri="{BB962C8B-B14F-4D97-AF65-F5344CB8AC3E}">
        <p14:creationId xmlns:p14="http://schemas.microsoft.com/office/powerpoint/2010/main" val="388323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3216" y="2129800"/>
            <a:ext cx="3502769" cy="41479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A65A6E5-F41E-4BE7-BB1C-C6C98F5CE017}"/>
              </a:ext>
            </a:extLst>
          </p:cNvPr>
          <p:cNvSpPr/>
          <p:nvPr/>
        </p:nvSpPr>
        <p:spPr>
          <a:xfrm>
            <a:off x="637871" y="456365"/>
            <a:ext cx="8800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86"/>
            <a:r>
              <a:rPr lang="es-ES" sz="3600" i="1" dirty="0">
                <a:solidFill>
                  <a:srgbClr val="006839"/>
                </a:solidFill>
                <a:latin typeface="Arial Narrow" panose="020B0606020202030204" pitchFamily="34" charset="0"/>
                <a:cs typeface="Calibri"/>
              </a:rPr>
              <a:t>FRENTE A LAS SITUACIONES PODEMOS </a:t>
            </a:r>
            <a:r>
              <a:rPr lang="es-ES" sz="3600" b="1" i="1" dirty="0">
                <a:solidFill>
                  <a:srgbClr val="006839"/>
                </a:solidFill>
                <a:latin typeface="Arial Narrow" panose="020B0606020202030204" pitchFamily="34" charset="0"/>
                <a:cs typeface="Calibri"/>
              </a:rPr>
              <a:t>TOMAR LAS SIGUIENTES ACCIONES:</a:t>
            </a:r>
            <a:endParaRPr lang="es-CO" sz="3600" b="1" i="1" dirty="0">
              <a:solidFill>
                <a:srgbClr val="006839"/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4AE3020-14B8-44AC-A25B-12006773E316}"/>
              </a:ext>
            </a:extLst>
          </p:cNvPr>
          <p:cNvSpPr/>
          <p:nvPr/>
        </p:nvSpPr>
        <p:spPr>
          <a:xfrm>
            <a:off x="4325516" y="2129800"/>
            <a:ext cx="3502769" cy="41479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31AB207-4193-46F3-84EC-DD5EF714ED94}"/>
              </a:ext>
            </a:extLst>
          </p:cNvPr>
          <p:cNvSpPr/>
          <p:nvPr/>
        </p:nvSpPr>
        <p:spPr>
          <a:xfrm>
            <a:off x="8276017" y="2129800"/>
            <a:ext cx="3502769" cy="41479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O" sz="2400">
              <a:solidFill>
                <a:srgbClr val="FFFFFF"/>
              </a:solidFill>
            </a:endParaRPr>
          </a:p>
        </p:txBody>
      </p:sp>
      <p:pic>
        <p:nvPicPr>
          <p:cNvPr id="35" name="Picture 2" descr="Resultado de imagen para Oído">
            <a:extLst>
              <a:ext uri="{FF2B5EF4-FFF2-40B4-BE49-F238E27FC236}">
                <a16:creationId xmlns:a16="http://schemas.microsoft.com/office/drawing/2014/main" id="{623DE3CD-E0F6-4525-A7EC-AAFAF82D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1" y="2321608"/>
            <a:ext cx="3053460" cy="20356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esultado de imagen para Fotografía de stock">
            <a:extLst>
              <a:ext uri="{FF2B5EF4-FFF2-40B4-BE49-F238E27FC236}">
                <a16:creationId xmlns:a16="http://schemas.microsoft.com/office/drawing/2014/main" id="{53F16387-8EF8-4584-9CF3-9F7E5301E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9376"/>
          <a:stretch/>
        </p:blipFill>
        <p:spPr bwMode="auto">
          <a:xfrm>
            <a:off x="4533783" y="2321608"/>
            <a:ext cx="3086236" cy="20356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Resultado de imagen para ok fingers man thumb">
            <a:extLst>
              <a:ext uri="{FF2B5EF4-FFF2-40B4-BE49-F238E27FC236}">
                <a16:creationId xmlns:a16="http://schemas.microsoft.com/office/drawing/2014/main" id="{B32C0A90-F274-4BE8-8895-23508B65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/>
          <a:stretch/>
        </p:blipFill>
        <p:spPr bwMode="auto">
          <a:xfrm>
            <a:off x="8458440" y="2332757"/>
            <a:ext cx="3053460" cy="20337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85A7FBBB-6956-4B54-A979-18607AE7168C}"/>
              </a:ext>
            </a:extLst>
          </p:cNvPr>
          <p:cNvSpPr txBox="1"/>
          <p:nvPr/>
        </p:nvSpPr>
        <p:spPr>
          <a:xfrm>
            <a:off x="1181703" y="4564184"/>
            <a:ext cx="2017622" cy="400110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IGNORAR</a:t>
            </a:r>
            <a:endParaRPr lang="es-CO" sz="2000" b="1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7DF4C4D-ED7A-4A9A-840E-AD4EC641D77E}"/>
              </a:ext>
            </a:extLst>
          </p:cNvPr>
          <p:cNvSpPr/>
          <p:nvPr/>
        </p:nvSpPr>
        <p:spPr>
          <a:xfrm>
            <a:off x="975545" y="5147872"/>
            <a:ext cx="2378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D4045"/>
              </a:buClr>
              <a:buSzPts val="1600"/>
            </a:pPr>
            <a:r>
              <a:rPr lang="es-CO" sz="1800" dirty="0">
                <a:solidFill>
                  <a:srgbClr val="3D4045"/>
                </a:solidFill>
                <a:latin typeface="Arial Narrow" panose="020B0606020202030204" pitchFamily="34" charset="0"/>
                <a:ea typeface="Century Gothic"/>
                <a:cs typeface="Century Gothic"/>
                <a:sym typeface="Century Gothic"/>
              </a:rPr>
              <a:t>Eso no me pasa a mí ni a mí familia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0BEFFCF-3E24-43E7-B065-9941EAF90D3A}"/>
              </a:ext>
            </a:extLst>
          </p:cNvPr>
          <p:cNvSpPr txBox="1"/>
          <p:nvPr/>
        </p:nvSpPr>
        <p:spPr>
          <a:xfrm>
            <a:off x="5037893" y="4564184"/>
            <a:ext cx="2017622" cy="400110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ASUMIR</a:t>
            </a:r>
            <a:endParaRPr lang="es-CO" sz="2000" b="1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648F968-2B26-4998-B970-6CC390C9D7D2}"/>
              </a:ext>
            </a:extLst>
          </p:cNvPr>
          <p:cNvSpPr txBox="1"/>
          <p:nvPr/>
        </p:nvSpPr>
        <p:spPr>
          <a:xfrm>
            <a:off x="9018590" y="4564184"/>
            <a:ext cx="2017622" cy="400110"/>
          </a:xfrm>
          <a:prstGeom prst="rect">
            <a:avLst/>
          </a:prstGeom>
          <a:solidFill>
            <a:srgbClr val="004E2B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CO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TRANSFERIR</a:t>
            </a:r>
            <a:endParaRPr lang="es-CO" sz="2000" b="1" i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C456811F-4905-4EBC-AE45-85A23D09123F}"/>
              </a:ext>
            </a:extLst>
          </p:cNvPr>
          <p:cNvSpPr/>
          <p:nvPr/>
        </p:nvSpPr>
        <p:spPr>
          <a:xfrm>
            <a:off x="4805777" y="5147873"/>
            <a:ext cx="253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D4045"/>
              </a:buClr>
              <a:buSzPts val="1600"/>
            </a:pPr>
            <a:r>
              <a:rPr lang="es-CO" sz="1800" dirty="0">
                <a:solidFill>
                  <a:srgbClr val="3D4045"/>
                </a:solidFill>
                <a:latin typeface="Arial Narrow" panose="020B0606020202030204" pitchFamily="34" charset="0"/>
                <a:ea typeface="Century Gothic"/>
                <a:cs typeface="Century Gothic"/>
                <a:sym typeface="Century Gothic"/>
              </a:rPr>
              <a:t>Tengo los recursos para asumir los riesgos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6BA5A4D-405D-4581-8C87-BFF4525A2AA4}"/>
              </a:ext>
            </a:extLst>
          </p:cNvPr>
          <p:cNvSpPr/>
          <p:nvPr/>
        </p:nvSpPr>
        <p:spPr>
          <a:xfrm>
            <a:off x="8500671" y="5147873"/>
            <a:ext cx="3053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D4045"/>
              </a:buClr>
              <a:buSzPts val="1600"/>
            </a:pPr>
            <a:r>
              <a:rPr lang="es-CO" sz="1800" dirty="0">
                <a:solidFill>
                  <a:srgbClr val="3D4045"/>
                </a:solidFill>
                <a:latin typeface="Arial Narrow" panose="020B0606020202030204" pitchFamily="34" charset="0"/>
                <a:ea typeface="Century Gothic"/>
                <a:cs typeface="Century Gothic"/>
                <a:sym typeface="Century Gothic"/>
              </a:rPr>
              <a:t>Decisiones que puedo hacer hoy, para que en el futuro la situación no sea difícil</a:t>
            </a:r>
          </a:p>
        </p:txBody>
      </p:sp>
      <p:pic>
        <p:nvPicPr>
          <p:cNvPr id="47" name="Google Shape;97;p15">
            <a:extLst>
              <a:ext uri="{FF2B5EF4-FFF2-40B4-BE49-F238E27FC236}">
                <a16:creationId xmlns:a16="http://schemas.microsoft.com/office/drawing/2014/main" id="{621B0EFE-D523-4821-BBE4-C361C97C21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7915" y="523770"/>
            <a:ext cx="2324556" cy="72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742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F0DB69-EC12-487F-B4A3-2240DE9E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" y="12904"/>
            <a:ext cx="1217362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519AFBA-A798-4D48-AFC2-5E2ADDAA7ECB}"/>
              </a:ext>
            </a:extLst>
          </p:cNvPr>
          <p:cNvSpPr txBox="1"/>
          <p:nvPr/>
        </p:nvSpPr>
        <p:spPr>
          <a:xfrm>
            <a:off x="5117214" y="1351047"/>
            <a:ext cx="6605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 defTabSz="914400">
              <a:defRPr sz="4000" b="1" i="1">
                <a:solidFill>
                  <a:srgbClr val="006839"/>
                </a:solidFill>
                <a:latin typeface="Arial Narrow" panose="020B0606020202030204" pitchFamily="34" charset="0"/>
                <a:ea typeface="Calibri"/>
                <a:cs typeface="Calibri"/>
              </a:defRPr>
            </a:lvl1pPr>
          </a:lstStyle>
          <a:p>
            <a:pPr algn="l"/>
            <a:r>
              <a:rPr lang="es-CO" sz="2800" b="0" dirty="0"/>
              <a:t>¿CUÁNTO ESTARÍA DISPUESTO A INVERTIR</a:t>
            </a:r>
            <a:r>
              <a:rPr lang="es-ES" sz="2800" b="0" dirty="0"/>
              <a:t> </a:t>
            </a:r>
            <a:r>
              <a:rPr lang="es-ES" sz="2800" dirty="0"/>
              <a:t>DIARIAMENTE </a:t>
            </a:r>
            <a:r>
              <a:rPr lang="es-CO" sz="2800" dirty="0"/>
              <a:t>PARA COMPLEMENTAR SU </a:t>
            </a:r>
            <a:r>
              <a:rPr lang="es-CO" sz="2800" b="0" spc="300" dirty="0"/>
              <a:t>PROTECCIÓN?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73C1DCF-0D29-434B-BF4F-46C3424B0D06}"/>
              </a:ext>
            </a:extLst>
          </p:cNvPr>
          <p:cNvSpPr/>
          <p:nvPr/>
        </p:nvSpPr>
        <p:spPr>
          <a:xfrm>
            <a:off x="5342714" y="3154987"/>
            <a:ext cx="2879476" cy="707738"/>
          </a:xfrm>
          <a:prstGeom prst="rect">
            <a:avLst/>
          </a:prstGeom>
          <a:solidFill>
            <a:srgbClr val="FFD954">
              <a:alpha val="74000"/>
            </a:srgb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$2.000 </a:t>
            </a:r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$5.000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5E24852-ABF0-4625-8BD2-C59A770F2183}"/>
              </a:ext>
            </a:extLst>
          </p:cNvPr>
          <p:cNvSpPr/>
          <p:nvPr/>
        </p:nvSpPr>
        <p:spPr>
          <a:xfrm>
            <a:off x="8478958" y="3154987"/>
            <a:ext cx="2879476" cy="707738"/>
          </a:xfrm>
          <a:prstGeom prst="rect">
            <a:avLst/>
          </a:prstGeom>
          <a:solidFill>
            <a:srgbClr val="FFD954">
              <a:alpha val="74000"/>
            </a:srgb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$5.001 </a:t>
            </a:r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$8.000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64CEB0E-25D4-4645-A6AB-C67BCD1890EA}"/>
              </a:ext>
            </a:extLst>
          </p:cNvPr>
          <p:cNvSpPr/>
          <p:nvPr/>
        </p:nvSpPr>
        <p:spPr>
          <a:xfrm>
            <a:off x="5342714" y="4063180"/>
            <a:ext cx="2879476" cy="707738"/>
          </a:xfrm>
          <a:prstGeom prst="rect">
            <a:avLst/>
          </a:prstGeom>
          <a:solidFill>
            <a:srgbClr val="FFD954">
              <a:alpha val="74000"/>
            </a:srgb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$8.001 </a:t>
            </a:r>
            <a:r>
              <a:rPr lang="es-CO" sz="1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 </a:t>
            </a:r>
            <a:r>
              <a:rPr lang="es-CO" sz="18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$10.000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C5B0204-9B87-4FAC-BB71-9905C9CBDA8D}"/>
              </a:ext>
            </a:extLst>
          </p:cNvPr>
          <p:cNvSpPr/>
          <p:nvPr/>
        </p:nvSpPr>
        <p:spPr>
          <a:xfrm>
            <a:off x="8478958" y="4053980"/>
            <a:ext cx="2879476" cy="707738"/>
          </a:xfrm>
          <a:prstGeom prst="rect">
            <a:avLst/>
          </a:prstGeom>
          <a:solidFill>
            <a:srgbClr val="FFD954">
              <a:alpha val="74000"/>
            </a:srgbClr>
          </a:solidFill>
          <a:ln w="3175">
            <a:solidFill>
              <a:srgbClr val="FFD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srgbClr val="333333">
                    <a:lumMod val="75000"/>
                  </a:srgbClr>
                </a:solidFill>
                <a:latin typeface="Arial Narrow" panose="020B0606020202030204" pitchFamily="34" charset="0"/>
              </a:rPr>
              <a:t>Más de </a:t>
            </a:r>
            <a:r>
              <a:rPr lang="es-CO" sz="1800" dirty="0">
                <a:solidFill>
                  <a:srgbClr val="006839">
                    <a:lumMod val="75000"/>
                  </a:srgbClr>
                </a:solidFill>
                <a:latin typeface="Arial Narrow" panose="020B0606020202030204" pitchFamily="34" charset="0"/>
              </a:rPr>
              <a:t>$10.000</a:t>
            </a:r>
            <a:endParaRPr lang="es-CO" dirty="0"/>
          </a:p>
        </p:txBody>
      </p:sp>
      <p:pic>
        <p:nvPicPr>
          <p:cNvPr id="25" name="Google Shape;97;p15">
            <a:extLst>
              <a:ext uri="{FF2B5EF4-FFF2-40B4-BE49-F238E27FC236}">
                <a16:creationId xmlns:a16="http://schemas.microsoft.com/office/drawing/2014/main" id="{85641D41-9197-4001-8586-1DD3785B58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9531" y="5599608"/>
            <a:ext cx="2324556" cy="7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Jaka jest Twoja wartość? - Marka Ty - odważna marka osobista">
            <a:extLst>
              <a:ext uri="{FF2B5EF4-FFF2-40B4-BE49-F238E27FC236}">
                <a16:creationId xmlns:a16="http://schemas.microsoft.com/office/drawing/2014/main" id="{01867B5E-26F9-4B6C-97AC-CB688CE37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9" r="5085"/>
          <a:stretch/>
        </p:blipFill>
        <p:spPr bwMode="auto">
          <a:xfrm>
            <a:off x="0" y="-28546"/>
            <a:ext cx="4509149" cy="68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13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Tema de Office">
  <a:themeElements>
    <a:clrScheme name="Personalizado 1">
      <a:dk1>
        <a:srgbClr val="006839"/>
      </a:dk1>
      <a:lt1>
        <a:srgbClr val="FFFFFF"/>
      </a:lt1>
      <a:dk2>
        <a:srgbClr val="333333"/>
      </a:dk2>
      <a:lt2>
        <a:srgbClr val="F2F2F2"/>
      </a:lt2>
      <a:accent1>
        <a:srgbClr val="006839"/>
      </a:accent1>
      <a:accent2>
        <a:srgbClr val="008F4F"/>
      </a:accent2>
      <a:accent3>
        <a:srgbClr val="00CC00"/>
      </a:accent3>
      <a:accent4>
        <a:srgbClr val="FF6600"/>
      </a:accent4>
      <a:accent5>
        <a:srgbClr val="FFC000"/>
      </a:accent5>
      <a:accent6>
        <a:srgbClr val="FADD06"/>
      </a:accent6>
      <a:hlink>
        <a:srgbClr val="00007F"/>
      </a:hlink>
      <a:folHlink>
        <a:srgbClr val="7F007F"/>
      </a:folHlink>
    </a:clrScheme>
    <a:fontScheme name="Personalizado 1">
      <a:majorFont>
        <a:latin typeface="Arial"/>
        <a:ea typeface="Arial"/>
        <a:cs typeface="Arial"/>
      </a:majorFont>
      <a:minorFont>
        <a:latin typeface="Arial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ma de Office">
  <a:themeElements>
    <a:clrScheme name="Personalizado 1">
      <a:dk1>
        <a:srgbClr val="006839"/>
      </a:dk1>
      <a:lt1>
        <a:srgbClr val="FFFFFF"/>
      </a:lt1>
      <a:dk2>
        <a:srgbClr val="333333"/>
      </a:dk2>
      <a:lt2>
        <a:srgbClr val="F2F2F2"/>
      </a:lt2>
      <a:accent1>
        <a:srgbClr val="006839"/>
      </a:accent1>
      <a:accent2>
        <a:srgbClr val="008F4F"/>
      </a:accent2>
      <a:accent3>
        <a:srgbClr val="00CC00"/>
      </a:accent3>
      <a:accent4>
        <a:srgbClr val="FF6600"/>
      </a:accent4>
      <a:accent5>
        <a:srgbClr val="FFC000"/>
      </a:accent5>
      <a:accent6>
        <a:srgbClr val="FADD06"/>
      </a:accent6>
      <a:hlink>
        <a:srgbClr val="00007F"/>
      </a:hlink>
      <a:folHlink>
        <a:srgbClr val="7F007F"/>
      </a:folHlink>
    </a:clrScheme>
    <a:fontScheme name="Personalizado 1">
      <a:majorFont>
        <a:latin typeface="Arial"/>
        <a:ea typeface="Arial"/>
        <a:cs typeface="Arial"/>
      </a:majorFont>
      <a:minorFont>
        <a:latin typeface="Arial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Personalizado 1">
      <a:dk1>
        <a:srgbClr val="006839"/>
      </a:dk1>
      <a:lt1>
        <a:srgbClr val="FFFFFF"/>
      </a:lt1>
      <a:dk2>
        <a:srgbClr val="333333"/>
      </a:dk2>
      <a:lt2>
        <a:srgbClr val="F2F2F2"/>
      </a:lt2>
      <a:accent1>
        <a:srgbClr val="006839"/>
      </a:accent1>
      <a:accent2>
        <a:srgbClr val="008F4F"/>
      </a:accent2>
      <a:accent3>
        <a:srgbClr val="00CC00"/>
      </a:accent3>
      <a:accent4>
        <a:srgbClr val="FF6600"/>
      </a:accent4>
      <a:accent5>
        <a:srgbClr val="FFC000"/>
      </a:accent5>
      <a:accent6>
        <a:srgbClr val="FADD06"/>
      </a:accent6>
      <a:hlink>
        <a:srgbClr val="00007F"/>
      </a:hlink>
      <a:folHlink>
        <a:srgbClr val="7F00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41827</TotalTime>
  <Words>2467</Words>
  <Application>Microsoft Office PowerPoint</Application>
  <PresentationFormat>Panorámica</PresentationFormat>
  <Paragraphs>573</Paragraphs>
  <Slides>46</Slides>
  <Notes>16</Notes>
  <HiddenSlides>29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Franklin Gothic Medium Cond</vt:lpstr>
      <vt:lpstr>Tema de Office</vt:lpstr>
      <vt:lpstr>5_Tema de Office</vt:lpstr>
      <vt:lpstr>6_Tema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¿Por qué este seguro es para usted?</dc:title>
  <dc:creator>William Giovanny Farfan Pacheco</dc:creator>
  <cp:lastModifiedBy>Velez Caicedo</cp:lastModifiedBy>
  <cp:revision>428</cp:revision>
  <dcterms:created xsi:type="dcterms:W3CDTF">2018-02-08T14:06:47Z</dcterms:created>
  <dcterms:modified xsi:type="dcterms:W3CDTF">2020-07-24T14:31:53Z</dcterms:modified>
</cp:coreProperties>
</file>